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6"/>
  </p:notesMasterIdLst>
  <p:handoutMasterIdLst>
    <p:handoutMasterId r:id="rId27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4F563-3C5A-447A-8FA6-3FE1756C896A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none" sz="1400" b="0" i="0" u="none" strike="noStrike" kern="1200">
              <a:ln>
                <a:noFill/>
              </a:ln>
              <a:latin typeface="Arimo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E6ACE-914C-433B-ADC4-954D053E5994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none" sz="1400" b="0" i="0" u="none" strike="noStrike" kern="1200">
              <a:ln>
                <a:noFill/>
              </a:ln>
              <a:latin typeface="Arimo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82891D-70E6-4D33-8DCB-BFAC30F1B08F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none" sz="1400" b="0" i="0" u="none" strike="noStrike" kern="1200">
              <a:ln>
                <a:noFill/>
              </a:ln>
              <a:latin typeface="Arimo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56385-DB38-4C4F-BC10-5671B23B919E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25CDFB38-680F-49A6-A534-ED1F18C5C461}" type="slidenum">
              <a:t>‹#›</a:t>
            </a:fld>
            <a:endParaRPr lang="en-none" sz="1400" b="0" i="0" u="none" strike="noStrike" kern="1200">
              <a:ln>
                <a:noFill/>
              </a:ln>
              <a:latin typeface="Arimo" pitchFamily="18"/>
              <a:ea typeface="Arial Unicode MS" pitchFamily="2"/>
              <a:cs typeface="Arial Unicode M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2546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436478-E823-4EA5-B68C-F63EA2AFB2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888880-F754-4F17-99BC-CC77E41F2C77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none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AC03D940-3CFB-4FCD-896F-89E787962D7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rtl="0" hangingPunct="0">
              <a:buNone/>
              <a:tabLst/>
              <a:defRPr lang="en-none" sz="1400" kern="1200">
                <a:latin typeface="Tinos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61BEAE-3349-45FD-A538-B46A6EE5CE63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rtl="0" hangingPunct="0">
              <a:buNone/>
              <a:tabLst/>
              <a:defRPr lang="en-none" sz="1400" kern="1200">
                <a:latin typeface="Tinos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743FA2-7284-474B-9E12-974598760DAE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rtl="0" hangingPunct="0">
              <a:buNone/>
              <a:tabLst/>
              <a:defRPr lang="en-none" sz="1400" kern="1200">
                <a:latin typeface="Tinos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DEE4B-E144-41D6-A8A3-78F61DB3F4E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rtl="0" hangingPunct="0">
              <a:buNone/>
              <a:tabLst/>
              <a:defRPr lang="en-none" sz="1400" kern="1200">
                <a:latin typeface="Tinos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826BEF71-4963-4C59-B62C-B0F7FC17BF94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421174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none" sz="2000" b="0" i="0" u="none" strike="noStrike" kern="1200">
        <a:ln>
          <a:noFill/>
        </a:ln>
        <a:latin typeface="Arimo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5B727-7E63-4254-915D-866217511C7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9D8B301-4A47-4D20-9624-F6A22893DFCC}" type="slidenum">
              <a:t>1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F08CAD-80ED-4AAA-861A-10798505C2D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9405CC-27B9-4F4B-A573-F66A95D50CF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19D57-466C-4AA5-9F32-D265E23F9C5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4CE50B4-9E56-4511-99B3-58CA958F57A4}" type="slidenum">
              <a:t>10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13F62A-E303-4F33-B799-96C1D805D52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11C95C-6F0B-4A48-A1E8-53A33A1B70E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03CBD-9D68-469D-9467-81AD90CE8AE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38FF290-C01E-42DC-ABF8-A09A949B607C}" type="slidenum">
              <a:t>11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CB2AF6-EB8B-49B9-8F55-4A9B37E4137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220040" y="950039"/>
            <a:ext cx="5892479" cy="468756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C612AC-9BE5-4F56-890A-51417FC65E4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833039" y="5938199"/>
            <a:ext cx="6666840" cy="5625360"/>
          </a:xfrm>
        </p:spPr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51DB0-089B-4E8B-BB09-69F4E98EAD3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942DE31-859D-44C3-8A50-E3D9CE70412F}" type="slidenum">
              <a:t>12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D19F21-F79A-46F9-BEFF-5409BB9481F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478BB7-9435-4771-8A47-4B140A532DC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754A5-4AC3-4B01-BD67-5DB8446DEBA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8869100-248D-4BD2-8C37-5C998EDBC5D9}" type="slidenum">
              <a:t>13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6F44A2-2514-47C5-93E6-177DF8867CF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A14E53-3179-49F7-BAF7-E1062501C0F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97B7B-7BCB-456E-BB90-714EF998E34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32B7E9C-DB4F-436B-9BBE-7BA4D2E964EA}" type="slidenum">
              <a:t>14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457FCF-9E63-4A19-B61C-9952440F837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5D8541-6041-4220-B911-F0BFD5F51E9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E17B15-B64C-4806-A948-1B7EFD92A1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2EC5257-D35E-42CA-A266-FDFB4506E0E5}" type="slidenum">
              <a:t>15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629BF5-584C-44F6-9722-93CAB3AAFF5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901016-9375-4ED2-A604-9A9BCAEFAF2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67454-894A-4003-8D00-503CA7F9456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9C2ADFA-9622-4465-9D85-4C61B8B6661E}" type="slidenum">
              <a:t>16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81C7DF-B290-4F7D-ACC4-10AC1EAF24F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A5663E-9582-41E9-B0F1-2C4BA5E2E64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7787B1-B7CC-42DF-8305-F4B8C24615E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19686F-08B5-4F4D-A53F-FB5DCAA0BABD}" type="slidenum">
              <a:t>17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A4D185-3235-42B7-A9FD-88411095F43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6000" y="812520"/>
            <a:ext cx="712727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9EE03B-0068-4B91-85D4-ABE82FE1B6C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5190A1-4A5F-403D-9CAB-66BF3385ECD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E42D224-744B-4511-8913-C1F62D64EB23}" type="slidenum">
              <a:t>18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9574EE-06F0-4332-BC11-47F9CAC041C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6000" y="812520"/>
            <a:ext cx="712727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91E20B-62D3-4C2D-805F-77288BDAA6F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0AE84-A9F5-47F8-8398-07F17B7ECB2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A773BBD-5D57-4BD1-80B4-4CA5AFAF7B34}" type="slidenum">
              <a:t>19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8145E4-A204-4EC1-B583-C9F88F74CC1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86AD50-F5F2-4438-8422-93AC45507C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24E9A-3E21-4AD6-81BD-04888706AA7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2C2C9BA-BC5C-4E09-B0EA-4C31C31A72C0}" type="slidenum">
              <a:t>2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4977C9-347A-468F-AF72-470371C9B88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337AFA-B6B1-4867-AF29-68FA5CF24F0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202511-AC3A-4EE1-9378-86FAC41BF78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DEF7243-3D68-4BF1-9948-09A0410C5ACC}" type="slidenum">
              <a:t>20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973016-3B1A-4C2D-A2E4-D28CD403418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2BF6DF-8737-4EDD-9729-EA82359889A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502B3-677F-4A30-A1D0-F6409B08F35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FCB06B0-A8F9-4517-AEF6-13F2DB85ED88}" type="slidenum">
              <a:t>21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7DF69F-D5D5-4B4B-A52F-945E08765EE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6000" y="812520"/>
            <a:ext cx="712727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8D21EB-2E70-4062-9183-0CBDAEA2647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377144-60D3-4E01-BE9C-F3E2AC0A692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4FF4EE3-F1BA-4544-86A2-78116B1A58D4}" type="slidenum">
              <a:t>3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CBEA42-9D19-451E-AAA6-087244C5771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DE21FA-E3D7-4ABF-865D-17570955004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760BEE-3765-4F42-AA63-842EC651548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298AF01-9FC8-4644-ABE6-CD85AF622A0E}" type="slidenum">
              <a:t>4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5DB604-A64F-4230-BFE6-F0AD5D00A3E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6000" y="812520"/>
            <a:ext cx="712727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63252B-FB1F-4C5E-BA47-CEC513930E5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1B21C-F413-41D9-BF02-BCCE0232138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CDDA639-6691-42CF-B30E-DF24C5E168D1}" type="slidenum">
              <a:t>5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17B4BB-53A9-4272-B6E3-A75D42DF13B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6000" y="812520"/>
            <a:ext cx="712727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294963-7EB0-4FDB-854C-160120989F5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E22CD9-5939-4139-B1F5-BA1B2C5BFC1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197E823-A57D-4EB2-9A24-2F4BB428EFBA}" type="slidenum">
              <a:t>6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4FF458-0C9A-4046-A058-528300F3A96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6000" y="812520"/>
            <a:ext cx="712727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EBD379-16A4-4794-A2CE-969B7691977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474C7-99D1-4347-9264-673EDAB4672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C60FE21-E4B3-4973-960E-38071951A63A}" type="slidenum">
              <a:t>7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D6F028-681A-4805-B8AC-859723A6B55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6000" y="812520"/>
            <a:ext cx="7127279" cy="4008959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51F6AC-2F64-4E9C-927E-1A4368C36B6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73E69-E7E7-4E39-8E5F-4139ACE14BE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AE35F6E-A396-4629-A6A7-93E3EFF1A1F8}" type="slidenum">
              <a:t>8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4F1159-5E96-40FF-9DE5-A44691BE825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298101-46D3-4CC1-977E-865B1AFCA49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C77EB-1867-42BB-9055-989C46AE35C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ED48AEC-5430-4F13-A5B9-F34707069638}" type="slidenum">
              <a:t>9</a:t>
            </a:fld>
            <a:endParaRPr lang="en-none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D65577-2826-409E-AE0C-9053E1EC6B1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264F8-064F-49EB-A8A8-73A2EAE3129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B8464-B0C6-4743-877D-2B730C08C4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D20F28-4056-4CEA-99CC-14C870231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163CD-AFEB-4261-8A00-1A2868D00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42B0D5D-5309-49B5-BA3A-2B65264EDC1A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9C175-D1AE-4A0A-A0EC-B806F5A00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8958F-6AF3-4E9A-A441-41320C6E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9726A52-88FF-48A9-9C4C-AD1BC809061C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2681610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FECBB-D07B-42D8-AA4C-45CA8F86D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98199E-C1E2-4945-A1D9-93AB2C7C7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01643-8FD1-4AB6-865B-97C81F591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42B0D5D-5309-49B5-BA3A-2B65264EDC1A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3F589-4082-446F-BA2B-8529BEB75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842CA-4C91-487A-8E54-9EB4430AE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D5B7EE2-2EE6-4B7C-B655-5B8846BDD0EC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2273453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6A0F23-BEFC-4F06-ADE5-34FB29D462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1122363"/>
            <a:ext cx="2743200" cy="5008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3CFDB1-4E3A-4483-BC1C-8C2F0B7E9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122363"/>
            <a:ext cx="8077200" cy="5008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A806F-27FB-4214-9314-08B78D4ED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42B0D5D-5309-49B5-BA3A-2B65264EDC1A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4D3CB-7494-43E4-AD90-2C2D745DA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81E84-A99A-4B22-A140-0073B76FC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91E2F7-7191-4473-82DF-11EF4BC80576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1801502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68525-86A4-4419-B012-CBCC1662A7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DFE495-FA22-4FED-82E8-0830AADB3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791F8-87E8-4257-B5F0-BB9688D84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ACA72F4-19C2-419D-9081-AF34878BFEE0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FEF14-90D8-446D-84E6-9504F705F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2896F-C92D-453F-8C2A-D65B65391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B66F270-D7F8-4E44-9BA5-42135C192884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2475254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9C780-A6FB-4F20-A9D1-48E270590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3FA81-534E-482C-A5AC-064BA8690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21B4B-6D60-47ED-BA7C-096DE0EB6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ACA72F4-19C2-419D-9081-AF34878BFEE0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865C6-5686-4BFC-9DB9-50FC8E9C7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33AD1-4FCA-429E-82BE-396399EC4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984EACF-840F-47DB-A8F1-26D02210DB88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2059985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D67F1-14DE-4087-AEB0-3837BAE65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7E791F-F6F3-43E8-92B6-C53DD4909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4CD16-0E46-466A-9818-C1DBA517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ACA72F4-19C2-419D-9081-AF34878BFEE0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0A3A7-1C9B-48D0-9B28-EF02948E8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04AFC8-0B2B-4CF1-8FA6-697EEF563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A753504-84BE-4F9E-916F-16D2871432FB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4168392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4F4BE-46BA-4444-81DA-4A826F533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CAE72-0CD7-4581-B61A-8FD2E33A2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563CE-5FA3-41FF-8F45-0C583E190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1DD3C-D853-4194-BDE4-261ACE6E5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ACA72F4-19C2-419D-9081-AF34878BFEE0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23741-C913-45B1-B787-4C6269236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BE29C-2419-4332-936E-CC24A9474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F872533-BF31-48EC-94FA-E2A841CA5B4D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1773026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155CF-4B04-41C3-98DA-B5BE78E6C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CCD403-A7C3-434E-8E14-7F51353F4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FF9DF-AEC7-40E6-9AD0-46E6A7E97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A25B7C-2A9F-4FA6-9797-29F1CFEB17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6251FD-E6CA-4CB0-B3DC-8C11A3B754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BEAB12-F385-4BF1-9690-781F350F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ACA72F4-19C2-419D-9081-AF34878BFEE0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E30157-2F85-4543-B4A9-360E808CB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FEAB36-0E8F-4A19-B2F4-32B85A427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B098DC3-FA20-41F0-859F-9AC4A9D6DC39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35452682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7DB3D-3015-4BA7-A937-0668C0D6B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3C0303-A93B-4609-974F-D4144A6B5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ACA72F4-19C2-419D-9081-AF34878BFEE0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7F8013-9DB0-4F7A-9270-045A8693F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618F0E-D2F8-44D8-9801-2C046DBAC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50F342-53E1-492A-8DE3-24BC2CA1F0A9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420870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8E173-5440-47FE-8B6B-739685FAD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ACA72F4-19C2-419D-9081-AF34878BFEE0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D70D68-FED2-4605-AE77-CCA95093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A484B-2330-4EAC-9ED7-15E7D5EA3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6AC616D-A4C0-4088-BA12-346A1AE39AF6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25220899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C36F2-C3A0-45BC-96D4-B53CBCC00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10D80-6463-408F-B6C7-ABA82C0B4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A2CAF-0A22-45E2-984F-252D46B38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B89A7-74D6-472A-8A83-6C2FE2ED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ACA72F4-19C2-419D-9081-AF34878BFEE0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9B86D-4A87-434E-9851-EC4CAF27D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B9F01-0434-4686-B6C5-15FDE6F2A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6F00DC3-5FCB-46E4-932D-E71F75E30E8D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383493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DB24E-B161-4DD8-AFBB-6B440EA5F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78E1E-729D-48CA-98CA-38F35800A4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3E1A4-A369-49C4-A903-06F234BA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42B0D5D-5309-49B5-BA3A-2B65264EDC1A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DE2C1-8DDC-4EE3-A04B-0289E3CFC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3C838-0D4C-40C4-AFFD-222A630B3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7AE51EF-6D2E-440E-97FC-56080CB49E9E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4139619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999DA-0E33-4537-B871-E6B9965A7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BDC756-3173-4C47-A630-317459423F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9BA58E-A9EC-4F8C-A67A-52891BC3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49A3A-1B5E-41D8-A99D-5824A389A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ACA72F4-19C2-419D-9081-AF34878BFEE0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E3307-CD45-4F44-8945-7A6D53FA7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F3899-EC4B-498E-8CB7-B48F6B9B2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5ED7CAB-2166-4227-98A8-413CFECFD012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604673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D0C8-6A73-4855-8D93-CF1119163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7EBD48-35A7-48C5-B372-0EB4305BB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3D4AC-7AEF-41A3-8F21-C60EBBECF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ACA72F4-19C2-419D-9081-AF34878BFEE0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97BD1-9D22-4654-BB98-F7B3F75A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45B60-C282-44AB-B07F-B96C281F8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E9DF663-C16E-452A-91E7-125917794067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622687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DF8594-490B-4BD8-A575-39E2875827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814AEE-9C98-42E3-9E77-06D115C61A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2F979-4B52-4CE0-9282-5D6BFBF9F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CACA72F4-19C2-419D-9081-AF34878BFEE0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CD0C8-97C5-4D95-B439-4BE9B12B6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1F062-27CC-442C-A623-9C8326311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F70D7B0-C1F9-4A8F-AA94-2376AE2B803F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32516011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F3F34-4F24-4DAF-999B-B86AFF430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1F9E4E-E185-4014-AA68-8DBDC5ACB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87CDE-A882-4272-9A3D-00656A91D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72E070-2BBB-43F8-8DCD-F27B2CE64A39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CEC6B3-55ED-435F-AC8B-00FACA053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67A85-E489-413F-B842-30BAD4E5A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C5B8971-01E4-4F63-B1AA-8135FDFA7BCC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3337965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2E1E5-E943-47F8-83EB-21E5050A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3F58B-E48F-4D91-9EB9-5CA6D3E2B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8EA52-8847-42F0-B333-651DAEDCB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72E070-2BBB-43F8-8DCD-F27B2CE64A39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CF0321-43F0-4BAE-90E3-B1744F87C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9CC28-28AE-479D-A3AE-74871F77D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2F9E0F1-A42C-41E2-93F4-E081DED7728A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1976670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F283E-4FF0-4142-9327-84DC0A718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EDBD7-6C16-44B0-A77A-87DEC6BE2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F2E43-7E3B-4284-8886-8B4065D90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72E070-2BBB-43F8-8DCD-F27B2CE64A39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9097F-A7CE-48AD-B0F7-B1A2DA0F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83EE4-27DA-40C6-BFB5-91A7EBCCD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5EFE54D-C1F4-4E84-9F61-92776AFDD802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1301610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1B39D-9569-4B81-B4A8-367672634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01324-19B8-47E3-B792-E57870B39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102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C33204-7FE3-4574-9238-FE6F140F8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4963"/>
            <a:ext cx="54102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506BA8-9C2A-4CE6-A3CF-1F17E3034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72E070-2BBB-43F8-8DCD-F27B2CE64A39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E5B84D-9BB3-4FBD-878A-9E4F36247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DB0EA-F8EF-4D55-8D93-6F8173F9B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4262BAD-9035-4D1C-B73C-79B6664057FE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1830628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8555D-B58A-4376-B7E1-A431F5503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E04B7-C32B-4596-B704-55184E888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92381-3559-442D-8F7C-B0867CDEC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96C789-0B3B-4DB9-8BF9-51768804DE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686E24-C3DE-4125-8DD3-12E9A5EC1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41CB47-7B8B-4C46-A981-890BE50DA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72E070-2BBB-43F8-8DCD-F27B2CE64A39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86FB09-D220-46E7-8530-244CE4D54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9DF433-A309-4FD4-8EAD-50A60A31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4F31158-BC5A-496D-8DAF-E9F4DBDB5291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21077792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74B64-8A0B-4A59-8DD9-32702630C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04BCB4-6D12-4DF8-9E0A-C43E5F71A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72E070-2BBB-43F8-8DCD-F27B2CE64A39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0E533-D15D-44C3-AFFD-C9ACA241E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67B783-2CB5-47A8-AE06-3CE78DA6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760F201-4B75-49AE-A346-9176220E145E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7521959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5B19A-DFCB-49B5-ACF2-9F4270346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72E070-2BBB-43F8-8DCD-F27B2CE64A39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FEDADC-3C7B-4AF2-B22F-33512463E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C6FF3-BA15-4B16-AFE4-45516D56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C66BA68-44DA-44C8-840C-1BA5612FF1A9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26426490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827B1-C347-4AE9-8C05-21080A870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71DC2-F74F-4787-8AE6-AE306DAD3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F17C5-3E49-41F7-9E4E-14E11A1FC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42B0D5D-5309-49B5-BA3A-2B65264EDC1A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C5543-3E94-46AD-9A6B-6BACC76B2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6CBD05-C4E6-48AC-A474-47D81B630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F8596C5-BCBC-4257-B785-EA484AE40E00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18742874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EE85F-B2D3-436D-818D-5548614A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91C65-1DF4-4DC3-9598-6C42EA650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61DC44-C3D0-4E04-9234-E6500DF29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22A2E9-ED02-4A27-A4CD-9F6ACB068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72E070-2BBB-43F8-8DCD-F27B2CE64A39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063A14-8012-4641-9855-96E88A5C2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5F241-C664-4E4E-8E80-6492EE20D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C2EF916-30B3-4167-BB09-FC0E6F5933E2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1793617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503A6-25F7-4E4D-9C62-F0A21C929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19C71B-8CC4-4599-9958-02AC640B02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E88EC-3280-422A-A962-072E898E6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5192D-EE23-4F2C-ACC1-CD678240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72E070-2BBB-43F8-8DCD-F27B2CE64A39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AF9754-2E9C-43D9-9115-635BEE1AF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7F2AFA-EF72-4E1F-B65D-552364A49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402778C-D3A0-4FE6-8F06-FEB041149E6B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3938433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5E39A-D976-4C15-A9FE-D5ECF8660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CB95D3-36E1-4F5E-B4AF-8ED5150893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B3FD4-4249-4084-B3CA-10B58C3D5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72E070-2BBB-43F8-8DCD-F27B2CE64A39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9895E-0364-4DF8-A263-5322A8A48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3149B-B8F5-44C2-BD22-4960CCA5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971AAD5-4475-4012-972D-D8765C4B2448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24009508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B4C5AD-958B-4D59-8CB8-7DFBDCCED3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2743200" cy="5765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893AC6-108A-417D-8569-F965EFA54E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365125"/>
            <a:ext cx="8077200" cy="5765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65071-B5AC-47EE-A3FA-58185E86F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572E070-2BBB-43F8-8DCD-F27B2CE64A39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7161C-059C-4602-9550-89CE9C703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36F4BF-134F-4B47-8112-164D05A6F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804381E-1709-4BDD-9DBF-FBD3B8FCE832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3998436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DCE88-01F6-47EF-B6B7-5842CA902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DCA0C5-77AA-4AF1-B0DC-853F429B06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102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4B528-B659-4DBF-842C-31EA2DBCF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04963"/>
            <a:ext cx="5410200" cy="4525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253F1-66D8-4D26-998C-850622D1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42B0D5D-5309-49B5-BA3A-2B65264EDC1A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04B984-0DA5-452E-B8DD-95CBFD282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D4511-0116-4D39-9769-980B9694C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3BA7EBA-ACD3-4D3D-A648-9768B01F20D2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164004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7C759-D2D6-4CFB-AF85-ACB01EB8B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5D124-ACD6-4B88-8BAA-75B73DEA0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55CA7D-09A5-4476-8A3D-ECF5067A7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06A02-438D-45A6-98DB-4B49B36128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F53DA5-D6D8-4DEC-BEDD-D6C8A0AD06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18E799-FDE3-4BCC-89A7-5EC8881B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42B0D5D-5309-49B5-BA3A-2B65264EDC1A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5C10DC-8A22-414C-96D4-88CAC7D90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90473D-7407-4F9F-8837-E14811B90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491E40A-2F7E-46EE-9CD1-8436C4FD28F1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2122172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391AE-9D64-41A3-A22E-F8561587A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1E32C0-73D2-4A10-A081-8090A48AE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42B0D5D-5309-49B5-BA3A-2B65264EDC1A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4D0147-4046-4244-BFD6-2A659AD3E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E59D46-A4B6-4E59-84FD-C6FBEFDF3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BD8C710-F55A-4E74-870A-198EB20AB8FC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541102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2BF2A7-A48C-4A11-B2BA-CC7A61000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42B0D5D-5309-49B5-BA3A-2B65264EDC1A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BA3E76-ABCB-4E0C-B80C-790762B69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9CD80-FDF4-49B8-BD6C-5BE50F5B6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6F4A04D-639F-4455-B9B5-C52C94F7B135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318049569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453D6-10D5-4145-BFCC-6059EF57F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F61BB-D5F1-4AAB-8A97-AA6E46623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AA8B2-49A6-4465-B8E4-310E2C85DA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96769-D4DA-480D-B9B4-C79F89FDF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42B0D5D-5309-49B5-BA3A-2B65264EDC1A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DDBA3B-9BB1-4696-A84F-EEA54A560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1159B-73A9-4C21-BAE9-649A23F2A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F739FCF-8E94-4906-9DDA-CEE64D90A412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1993072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FF6A-85E9-433D-9169-70AEB3AF1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04AA5C-D665-4334-811E-9CD23DA399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D97716-FA82-44AF-8508-0764F0B53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F7764-AEE6-42A9-AA6A-D1A525B54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42B0D5D-5309-49B5-BA3A-2B65264EDC1A}" type="datetime1">
              <a:rPr lang="en-none" smtClean="0"/>
              <a:pPr lvl="0"/>
              <a:t>04/05/2022</a:t>
            </a:fld>
            <a:endParaRPr lang="en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E27F7-918D-4D06-AB40-EB94121AF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9D19DE-7720-4D4A-AAE7-B66767217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F18379B-A62C-416E-8A39-EF3ADD7D78C6}" type="slidenum">
              <a:t>‹#›</a:t>
            </a:fld>
            <a:endParaRPr lang="en-none"/>
          </a:p>
        </p:txBody>
      </p:sp>
    </p:spTree>
    <p:extLst>
      <p:ext uri="{BB962C8B-B14F-4D97-AF65-F5344CB8AC3E}">
        <p14:creationId xmlns:p14="http://schemas.microsoft.com/office/powerpoint/2010/main" val="1523960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73112-1B3E-4C77-8170-847571AD5E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>
            <a:noAutofit/>
          </a:bodyPr>
          <a:lstStyle/>
          <a:p>
            <a:pPr lvl="0"/>
            <a:r>
              <a:rPr lang="en-US"/>
              <a:t>Click to edit the title text formatClick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DE3B107-CEE6-4B1C-891C-CAB3EBB9D28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0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none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D42B0D5D-5309-49B5-BA3A-2B65264EDC1A}" type="datetime1">
              <a:rPr lang="en-none"/>
              <a:pPr lvl="0"/>
              <a:t>04/05/2022</a:t>
            </a:fld>
            <a:endParaRPr lang="en-non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6DE0D3D-D214-4E7A-BB02-354DF60A3B4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479" y="6356520"/>
            <a:ext cx="41144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lvl="0" rtl="0" hangingPunct="0">
              <a:buNone/>
              <a:tabLst/>
              <a:defRPr lang="en-none" sz="2400" kern="1200">
                <a:latin typeface="Tinos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non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66868C-18D5-42ED-8081-6A34792068D6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4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none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FDCA17E3-C1C1-45DF-9824-BD9924E76D3E}" type="slidenum">
              <a:t>‹#›</a:t>
            </a:fld>
            <a:endParaRPr lang="en-non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636DBAC-FC24-4650-89E4-4BA6F98FD6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6000" b="0" i="0" u="none" strike="noStrike" kern="1200" spc="0">
          <a:ln>
            <a:noFill/>
          </a:ln>
          <a:solidFill>
            <a:srgbClr val="000000"/>
          </a:solidFill>
          <a:latin typeface="Calibri Light" pitchFamily="18"/>
          <a:ea typeface="Arial Unicode MS" pitchFamily="2"/>
          <a:cs typeface="Arial Unicode MS" pitchFamily="2"/>
        </a:defRPr>
      </a:lvl1pPr>
    </p:titleStyle>
    <p:bodyStyle>
      <a:lvl1pPr algn="l" rtl="0" hangingPunct="1">
        <a:lnSpc>
          <a:spcPct val="90000"/>
        </a:lnSpc>
        <a:spcBef>
          <a:spcPts val="0"/>
        </a:spcBef>
        <a:spcAft>
          <a:spcPts val="1417"/>
        </a:spcAft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C72B6-7FDE-4EFA-BE90-B4B4F87E52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en-US"/>
              <a:t>Click to edit the title text formatClick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D5E82-6574-409A-A490-0549EE2EAD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en-US"/>
              <a:t>Click to edit the outline text format</a:t>
            </a:r>
          </a:p>
          <a:p>
            <a:pPr lvl="1"/>
            <a:r>
              <a:rPr lang="en-US"/>
              <a:t>Second Outline Level</a:t>
            </a:r>
          </a:p>
          <a:p>
            <a:pPr lvl="2"/>
            <a:r>
              <a:rPr lang="en-US"/>
              <a:t>Third Outline Level</a:t>
            </a:r>
          </a:p>
          <a:p>
            <a:pPr lvl="3"/>
            <a:r>
              <a:rPr lang="en-US"/>
              <a:t>Fourth Outline Level</a:t>
            </a:r>
          </a:p>
          <a:p>
            <a:pPr lvl="4"/>
            <a:r>
              <a:rPr lang="en-US"/>
              <a:t>Fifth Outline Level</a:t>
            </a:r>
          </a:p>
          <a:p>
            <a:pPr lvl="5"/>
            <a:r>
              <a:rPr lang="en-US"/>
              <a:t>Sixth Outline Level</a:t>
            </a:r>
          </a:p>
          <a:p>
            <a:pPr lvl="6"/>
            <a:r>
              <a:rPr lang="en-US"/>
              <a:t>Seventh Outline Level</a:t>
            </a:r>
          </a:p>
          <a:p>
            <a:pPr lvl="7"/>
            <a:r>
              <a:rPr lang="en-US"/>
              <a:t>Eighth Outline Level</a:t>
            </a:r>
          </a:p>
          <a:p>
            <a:pPr lvl="0"/>
            <a:r>
              <a:rPr lang="en-US"/>
              <a:t>Ninth Outline LevelClick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3FCE3-DB82-4CA6-94B4-68C8D9F1F1B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0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none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CACA72F4-19C2-419D-9081-AF34878BFEE0}" type="datetime1">
              <a:rPr lang="en-none"/>
              <a:pPr lvl="0"/>
              <a:t>04/05/2022</a:t>
            </a:fld>
            <a:endParaRPr lang="en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D0044-E0CC-4CB3-806C-ED9B004039FA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479" y="6356520"/>
            <a:ext cx="41144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lvl="0" rtl="0" hangingPunct="0">
              <a:buNone/>
              <a:tabLst/>
              <a:defRPr lang="en-none" sz="2400" kern="1200">
                <a:latin typeface="Tinos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0C4766-947A-4F3F-83B3-D2CBF637796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4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none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C4F55835-9AD0-4FBA-8505-1E733BAEC9DA}" type="slidenum">
              <a:t>‹#›</a:t>
            </a:fld>
            <a:endParaRPr lang="en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spc="0">
          <a:ln>
            <a:noFill/>
          </a:ln>
          <a:solidFill>
            <a:srgbClr val="000000"/>
          </a:solidFill>
          <a:latin typeface="Calibri Light" pitchFamily="18"/>
          <a:ea typeface="Arial Unicode MS" pitchFamily="2"/>
          <a:cs typeface="Arial Unicode MS" pitchFamily="2"/>
        </a:defRPr>
      </a:lvl1pPr>
    </p:titleStyle>
    <p:bodyStyle>
      <a:lvl1pPr lvl="0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Arial Unicode MS" pitchFamily="2"/>
          <a:cs typeface="Arial Unicode MS" pitchFamily="2"/>
        </a:defRPr>
      </a:lvl1pPr>
      <a:lvl2pPr lvl="1" algn="l" rtl="0" hangingPunct="1">
        <a:lnSpc>
          <a:spcPct val="90000"/>
        </a:lnSpc>
        <a:spcBef>
          <a:spcPts val="0"/>
        </a:spcBef>
        <a:spcAft>
          <a:spcPts val="1417"/>
        </a:spcAft>
        <a:buSzPct val="75000"/>
        <a:buFont typeface="StarSymbol"/>
        <a:buChar char="–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Arial Unicode MS" pitchFamily="2"/>
          <a:cs typeface="Arial Unicode MS" pitchFamily="2"/>
        </a:defRPr>
      </a:lvl2pPr>
      <a:lvl3pPr lvl="2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Arial Unicode MS" pitchFamily="2"/>
          <a:cs typeface="Arial Unicode MS" pitchFamily="2"/>
        </a:defRPr>
      </a:lvl3pPr>
      <a:lvl4pPr lvl="3" algn="l" rtl="0" hangingPunct="1">
        <a:lnSpc>
          <a:spcPct val="90000"/>
        </a:lnSpc>
        <a:spcBef>
          <a:spcPts val="0"/>
        </a:spcBef>
        <a:spcAft>
          <a:spcPts val="1417"/>
        </a:spcAft>
        <a:buSzPct val="75000"/>
        <a:buFont typeface="StarSymbol"/>
        <a:buChar char="–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Arial Unicode MS" pitchFamily="2"/>
          <a:cs typeface="Arial Unicode MS" pitchFamily="2"/>
        </a:defRPr>
      </a:lvl4pPr>
      <a:lvl5pPr lvl="4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Arial Unicode MS" pitchFamily="2"/>
          <a:cs typeface="Arial Unicode MS" pitchFamily="2"/>
        </a:defRPr>
      </a:lvl5pPr>
      <a:lvl6pPr lvl="5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Arial Unicode MS" pitchFamily="2"/>
          <a:cs typeface="Arial Unicode MS" pitchFamily="2"/>
        </a:defRPr>
      </a:lvl6pPr>
      <a:lvl7pPr lvl="6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Arial Unicode MS" pitchFamily="2"/>
          <a:cs typeface="Arial Unicode MS" pitchFamily="2"/>
        </a:defRPr>
      </a:lvl7pPr>
      <a:lvl8pPr lvl="7" algn="l" rtl="0" hangingPunct="1">
        <a:lnSpc>
          <a:spcPct val="90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Arial Unicode MS" pitchFamily="2"/>
          <a:cs typeface="Arial Unicode MS" pitchFamily="2"/>
        </a:defRPr>
      </a:lvl8pPr>
      <a:lvl9pPr marL="0" marR="0" lvl="0" indent="0" algn="l" rtl="0" hangingPunct="1">
        <a:lnSpc>
          <a:spcPct val="90000"/>
        </a:lnSpc>
        <a:spcBef>
          <a:spcPts val="1001"/>
        </a:spcBef>
        <a:spcAft>
          <a:spcPts val="1417"/>
        </a:spcAft>
        <a:buSzPct val="45000"/>
        <a:buFont typeface="Arial" pitchFamily="32"/>
        <a:buChar char="•"/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Arial Unicode MS" pitchFamily="2"/>
          <a:cs typeface="Arial Unicode MS" pitchFamily="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9E17B-362B-442C-9239-DA4B7C2ABE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>
            <a:noAutofit/>
          </a:bodyPr>
          <a:lstStyle/>
          <a:p>
            <a:pPr lvl="0"/>
            <a:r>
              <a:rPr lang="en-US"/>
              <a:t>Click to edit the title text formatClick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7066FA-6B79-45EB-8EC2-53897A2C74E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0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none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7572E070-2BBB-43F8-8DCD-F27B2CE64A39}" type="datetime1">
              <a:rPr lang="en-none"/>
              <a:pPr lvl="0"/>
              <a:t>04/05/2022</a:t>
            </a:fld>
            <a:endParaRPr lang="en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7405C-F547-49CE-9702-F7994AA4B3D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479" y="6356520"/>
            <a:ext cx="41144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lvl="0" rtl="0" hangingPunct="0">
              <a:buNone/>
              <a:tabLst/>
              <a:defRPr lang="en-none" sz="2400" kern="1200">
                <a:latin typeface="Tinos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376855-200D-45EF-83E1-981DEC893BB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4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en-none" sz="1800" b="0" i="0" u="none" strike="noStrike" kern="1200" spc="0">
                <a:solidFill>
                  <a:srgbClr val="000000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C9C6716E-F712-4398-9F33-AD6607E5A302}" type="slidenum">
              <a:t>‹#›</a:t>
            </a:fld>
            <a:endParaRPr lang="en-non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8F79C5-FB1E-4B84-B99F-8ED972CFBE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4525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spc="0">
          <a:ln>
            <a:noFill/>
          </a:ln>
          <a:solidFill>
            <a:srgbClr val="000000"/>
          </a:solidFill>
          <a:latin typeface="Calibri Light" pitchFamily="18"/>
          <a:ea typeface="Arial Unicode MS" pitchFamily="2"/>
          <a:cs typeface="Arial Unicode MS" pitchFamily="2"/>
        </a:defRPr>
      </a:lvl1pPr>
    </p:titleStyle>
    <p:bodyStyle>
      <a:lvl1pPr algn="l" rtl="0" hangingPunct="1">
        <a:lnSpc>
          <a:spcPct val="90000"/>
        </a:lnSpc>
        <a:spcBef>
          <a:spcPts val="0"/>
        </a:spcBef>
        <a:spcAft>
          <a:spcPts val="1417"/>
        </a:spcAft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 pitchFamily="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69A47-371F-4379-A50E-9CEB295335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480" y="274680"/>
            <a:ext cx="10972799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D4D98-3651-456D-908D-32730703FA8B}"/>
              </a:ext>
            </a:extLst>
          </p:cNvPr>
          <p:cNvSpPr txBox="1">
            <a:spLocks noGrp="1"/>
          </p:cNvSpPr>
          <p:nvPr>
            <p:ph type="title" sz="quarter" idx="4294967295"/>
          </p:nvPr>
        </p:nvSpPr>
        <p:spPr>
          <a:xfrm>
            <a:off x="609480" y="1600200"/>
            <a:ext cx="10972799" cy="45259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  <a:br>
              <a:rPr lang="en-US"/>
            </a:br>
            <a:r>
              <a:rPr lang="en-US"/>
              <a:t>Second level</a:t>
            </a:r>
            <a:br>
              <a:rPr lang="en-US"/>
            </a:br>
            <a:r>
              <a:rPr lang="en-US"/>
              <a:t>Third level</a:t>
            </a:r>
            <a:br>
              <a:rPr lang="en-US"/>
            </a:br>
            <a:r>
              <a:rPr lang="en-US"/>
              <a:t>Fourth level</a:t>
            </a:r>
            <a:br>
              <a:rPr lang="en-US"/>
            </a:br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F2710-589A-494A-A264-E6D37F4BEA30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609480" y="6356520"/>
            <a:ext cx="2845080" cy="3650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PT" sz="1200" b="0" i="0" u="none" strike="noStrike" kern="1200" spc="0" baseline="0">
                <a:solidFill>
                  <a:srgbClr val="898989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A7C789D0-D479-472D-8552-323DE3444BF8}" type="datetime1">
              <a:rPr lang="pt-PT"/>
              <a:pPr lvl="0"/>
              <a:t>05/04/2022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3177B-9D20-4ADA-9811-B7EE7C069CBB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165200" y="6356520"/>
            <a:ext cx="3860639" cy="3650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1">
            <a:noAutofit/>
          </a:bodyPr>
          <a:lstStyle>
            <a:lvl1pPr lvl="0" rtl="0" hangingPunct="0">
              <a:buNone/>
              <a:tabLst/>
              <a:defRPr lang="en-none" sz="2400" kern="1200">
                <a:latin typeface="Tinos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045DF-5C15-46F0-BCDF-CD8B0A94173F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737200" y="6356520"/>
            <a:ext cx="2845080" cy="3650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t-PT" sz="1200" b="0" i="0" u="none" strike="noStrike" kern="1200" spc="0" baseline="0">
                <a:solidFill>
                  <a:srgbClr val="898989"/>
                </a:solidFill>
                <a:latin typeface="Calibri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31703775-36C6-4386-AFEB-C4C957A5E402}" type="slidenum">
              <a:t>‹#›</a:t>
            </a:fld>
            <a:endParaRPr lang="pt-PT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0C7B28-C156-4BEE-AE69-47E5E93397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marL="343080" marR="0" lvl="0" indent="-343080" algn="l" rtl="0" hangingPunct="1">
        <a:lnSpc>
          <a:spcPct val="100000"/>
        </a:lnSpc>
        <a:spcBef>
          <a:spcPts val="799"/>
        </a:spcBef>
        <a:spcAft>
          <a:spcPts val="0"/>
        </a:spcAft>
        <a:buSzPct val="100000"/>
        <a:buFont typeface="Arial" pitchFamily="34"/>
        <a:buChar char="•"/>
        <a:tabLst/>
        <a:defRPr lang="en-US" sz="3200" b="0" i="0" u="none" strike="noStrike" kern="1200" spc="0" baseline="0">
          <a:ln>
            <a:noFill/>
          </a:ln>
          <a:solidFill>
            <a:srgbClr val="000000"/>
          </a:solidFill>
          <a:latin typeface="Calibri" pitchFamily="18"/>
          <a:ea typeface="Arial Unicode MS" pitchFamily="2"/>
          <a:cs typeface="Arial Unicode MS" pitchFamily="2"/>
        </a:defRPr>
      </a:lvl1pPr>
    </p:titleStyle>
    <p:bodyStyle>
      <a:lvl1pPr marL="0" marR="0" indent="0" rtl="0" hangingPunct="0">
        <a:spcBef>
          <a:spcPts val="0"/>
        </a:spcBef>
        <a:spcAft>
          <a:spcPts val="1417"/>
        </a:spcAft>
        <a:tabLst/>
        <a:defRPr lang="en-none" sz="3200" b="0" i="0" u="none" strike="noStrike" kern="1200">
          <a:ln>
            <a:noFill/>
          </a:ln>
          <a:latin typeface="Arial" pitchFamily="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GretaThunberg/status/122035542060000870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nasa.gov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://www.nature.com/news/economics-current-climate-models-are-grossly-misleading-1.19416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te.nasa.gov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hyperlink" Target="http://www.nature.com/news/economics-current-climate-models-are-grossly-misleading-1.19416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8D1EBED-F0B9-4F7E-B7A5-A25DD2CB780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4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/>
          <a:p>
            <a:pPr lvl="0"/>
            <a:fld id="{E1D8A780-7712-4735-A979-D89D28D29FF1}" type="slidenum">
              <a:t>1</a:t>
            </a:fld>
            <a:endParaRPr lang="en-none">
              <a:solidFill>
                <a:srgbClr val="000000"/>
              </a:solidFill>
              <a:latin typeface="Calibri" pitchFamily="18"/>
              <a:cs typeface="Tahoma" pitchFamily="2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06139ADF-DC2E-406D-B12A-7FB989F25582}"/>
              </a:ext>
            </a:extLst>
          </p:cNvPr>
          <p:cNvSpPr/>
          <p:nvPr/>
        </p:nvSpPr>
        <p:spPr>
          <a:xfrm>
            <a:off x="1283760" y="1494719"/>
            <a:ext cx="8696880" cy="2528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28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ＭＳ Ｐゴシック" pitchFamily="2"/>
                <a:cs typeface="ＭＳ Ｐゴシック" pitchFamily="2"/>
              </a:rPr>
              <a:t>Macroeconomics II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18"/>
              <a:ea typeface="ＭＳ Ｐゴシック" pitchFamily="2"/>
              <a:cs typeface="ＭＳ Ｐゴシック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2400" b="1" i="0" u="sng" strike="noStrike" kern="1200" spc="0">
                <a:ln>
                  <a:noFill/>
                </a:ln>
                <a:solidFill>
                  <a:srgbClr val="000000"/>
                </a:solidFill>
                <a:uFillTx/>
                <a:latin typeface="Calibri" pitchFamily="18"/>
                <a:ea typeface="ＭＳ Ｐゴシック" pitchFamily="2"/>
                <a:cs typeface="ＭＳ Ｐゴシック" pitchFamily="2"/>
              </a:rPr>
              <a:t>Lecture 10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18"/>
              <a:ea typeface="ＭＳ Ｐゴシック" pitchFamily="2"/>
              <a:cs typeface="ＭＳ Ｐゴシック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3600" b="0" i="0" u="none" strike="noStrike" kern="1200" spc="0">
                <a:ln>
                  <a:noFill/>
                </a:ln>
                <a:solidFill>
                  <a:srgbClr val="0066CC"/>
                </a:solidFill>
                <a:latin typeface="Calibri" pitchFamily="18"/>
                <a:ea typeface="ＭＳ Ｐゴシック" pitchFamily="2"/>
                <a:cs typeface="ＭＳ Ｐゴシック" pitchFamily="2"/>
              </a:rPr>
              <a:t>The economics of Climate Change and growth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2400" b="0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5F27977-6143-4E80-9172-F79D7898A4C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560" y="35640"/>
            <a:ext cx="2095199" cy="914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80E51-3F7B-4A7A-8D88-576FEF312D8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88719" y="182880"/>
            <a:ext cx="9143640" cy="2387160"/>
          </a:xfrm>
        </p:spPr>
        <p:txBody>
          <a:bodyPr lIns="0" tIns="0" rIns="0" bIns="0" anchor="ctr"/>
          <a:lstStyle/>
          <a:p>
            <a:endParaRPr lang="en-US" sz="1800">
              <a:latin typeface="Calibri" pitchFamily="1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E8C0AE-E856-46A5-996C-338371194C3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8640" y="183240"/>
            <a:ext cx="11247119" cy="6674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1325C-D059-4AEA-AE5E-A533175DCDA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-108000"/>
            <a:ext cx="10972440" cy="2204279"/>
          </a:xfrm>
        </p:spPr>
        <p:txBody>
          <a:bodyPr lIns="0" tIns="0" rIns="0" bIns="0" anchor="ctr"/>
          <a:lstStyle/>
          <a:p>
            <a:pPr lvl="0"/>
            <a:r>
              <a:rPr lang="en-US" b="1">
                <a:solidFill>
                  <a:srgbClr val="004586"/>
                </a:solidFill>
                <a:latin typeface="Calibri" pitchFamily="18"/>
              </a:rPr>
              <a:t>Not enough</a:t>
            </a:r>
            <a:br>
              <a:rPr lang="en-US" sz="2400">
                <a:latin typeface="Calibri" pitchFamily="18"/>
              </a:rPr>
            </a:br>
            <a:br>
              <a:rPr lang="en-US" sz="2400">
                <a:latin typeface="Calibri" pitchFamily="18"/>
              </a:rPr>
            </a:br>
            <a:r>
              <a:rPr lang="en-US" sz="2200">
                <a:latin typeface="Calibri" pitchFamily="18"/>
              </a:rPr>
              <a:t>Check this tweet (UN data, december 2019, on the adaptation</a:t>
            </a:r>
            <a:br>
              <a:rPr lang="en-US" sz="2200">
                <a:latin typeface="Calibri" pitchFamily="18"/>
              </a:rPr>
            </a:br>
            <a:r>
              <a:rPr lang="en-US" sz="2200">
                <a:latin typeface="Calibri" pitchFamily="18"/>
              </a:rPr>
              <a:t>required to match the limits to emissions as declared</a:t>
            </a:r>
            <a:br>
              <a:rPr lang="en-US" sz="2200">
                <a:latin typeface="Calibri" pitchFamily="18"/>
              </a:rPr>
            </a:br>
            <a:r>
              <a:rPr lang="en-US" sz="2200">
                <a:latin typeface="Calibri" pitchFamily="18"/>
              </a:rPr>
              <a:t>by the Paris Agreement):</a:t>
            </a:r>
            <a:br>
              <a:rPr lang="en-US" sz="2200">
                <a:latin typeface="Calibri" pitchFamily="18"/>
              </a:rPr>
            </a:br>
            <a:r>
              <a:rPr lang="en-US" sz="2200">
                <a:latin typeface="Calibri" pitchFamily="18"/>
                <a:hlinkClick r:id="rId3"/>
              </a:rPr>
              <a:t>https://twitter.com/GretaThunberg/status/1220355420600008704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BE16C0-DB05-418E-85B5-5C22C59FB91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503920" y="2194560"/>
            <a:ext cx="3474720" cy="2651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F736F4-7849-48D1-A269-A060E857410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48640" y="1920239"/>
            <a:ext cx="7955280" cy="5028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2B5988-7896-4997-BF93-E3D0D114225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91839" y="320400"/>
            <a:ext cx="10972440" cy="4525920"/>
          </a:xfrm>
        </p:spPr>
        <p:txBody>
          <a:bodyPr/>
          <a:lstStyle/>
          <a:p>
            <a:pPr lvl="0"/>
            <a:r>
              <a:rPr lang="en-US" sz="7200"/>
              <a:t>Just facts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136F5A-2A02-4202-932C-1D4010D3C3E4}"/>
              </a:ext>
            </a:extLst>
          </p:cNvPr>
          <p:cNvSpPr txBox="1"/>
          <p:nvPr/>
        </p:nvSpPr>
        <p:spPr>
          <a:xfrm>
            <a:off x="90360" y="1443038"/>
            <a:ext cx="12273840" cy="537644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2100" b="0" i="0" u="none" strike="noStrike" kern="1200" dirty="0">
                <a:ln>
                  <a:noFill/>
                </a:ln>
                <a:latin typeface="Arimo" pitchFamily="18"/>
                <a:ea typeface="Arial Unicode MS" pitchFamily="2"/>
                <a:cs typeface="Arial Unicode MS" pitchFamily="2"/>
              </a:rPr>
              <a:t>It took 99.9% of modern humans’ 200,000 year history for a population of one billion in the early 19th century. </a:t>
            </a:r>
            <a:endParaRPr lang="pt-PT" sz="2100" b="0" i="0" u="none" strike="noStrike" kern="1200" dirty="0">
              <a:ln>
                <a:noFill/>
              </a:ln>
              <a:latin typeface="Arimo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2100" b="0" i="0" u="none" strike="noStrike" kern="1200" dirty="0">
                <a:ln>
                  <a:noFill/>
                </a:ln>
                <a:latin typeface="Arimo" pitchFamily="18"/>
                <a:ea typeface="Arial Unicode MS" pitchFamily="2"/>
                <a:cs typeface="Arial Unicode MS" pitchFamily="2"/>
              </a:rPr>
              <a:t>In just the</a:t>
            </a:r>
            <a:r>
              <a:rPr lang="en-none" sz="2100" b="1" i="0" u="none" strike="noStrike" kern="1200" dirty="0">
                <a:ln>
                  <a:noFill/>
                </a:ln>
                <a:solidFill>
                  <a:srgbClr val="004586"/>
                </a:solidFill>
                <a:latin typeface="Arimo" pitchFamily="18"/>
                <a:ea typeface="Arial Unicode MS" pitchFamily="2"/>
                <a:cs typeface="Arial Unicode MS" pitchFamily="2"/>
              </a:rPr>
              <a:t> following 200 years</a:t>
            </a:r>
            <a:r>
              <a:rPr lang="en-none" sz="2100" b="0" i="0" u="none" strike="noStrike" kern="1200" dirty="0">
                <a:ln>
                  <a:noFill/>
                </a:ln>
                <a:latin typeface="Arimo" pitchFamily="18"/>
                <a:ea typeface="Arial Unicode MS" pitchFamily="2"/>
                <a:cs typeface="Arial Unicode MS" pitchFamily="2"/>
              </a:rPr>
              <a:t> (1/1000th as much time) </a:t>
            </a:r>
            <a:r>
              <a:rPr lang="en-none" sz="2100" b="1" i="0" u="none" strike="noStrike" kern="1200" dirty="0">
                <a:ln>
                  <a:noFill/>
                </a:ln>
                <a:solidFill>
                  <a:srgbClr val="004586"/>
                </a:solidFill>
                <a:latin typeface="Arimo" pitchFamily="18"/>
                <a:ea typeface="Arial Unicode MS" pitchFamily="2"/>
                <a:cs typeface="Arial Unicode MS" pitchFamily="2"/>
              </a:rPr>
              <a:t>it ballooned to 7.7 billion</a:t>
            </a:r>
            <a:r>
              <a:rPr lang="en-none" sz="2100" b="0" i="0" u="none" strike="noStrike" kern="1200" dirty="0">
                <a:ln>
                  <a:noFill/>
                </a:ln>
                <a:latin typeface="Arimo" pitchFamily="18"/>
                <a:ea typeface="Arial Unicode MS" pitchFamily="2"/>
                <a:cs typeface="Arial Unicode MS" pitchFamily="2"/>
              </a:rPr>
              <a:t> by 2018.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2100" b="0" i="0" u="none" strike="noStrike" kern="1200" dirty="0">
              <a:ln>
                <a:noFill/>
              </a:ln>
              <a:latin typeface="Arimo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2100" b="0" i="0" u="none" strike="noStrike" kern="1200" dirty="0">
                <a:ln>
                  <a:noFill/>
                </a:ln>
                <a:latin typeface="Arimo" pitchFamily="18"/>
                <a:ea typeface="Arial Unicode MS" pitchFamily="2"/>
                <a:cs typeface="Arial Unicode MS" pitchFamily="2"/>
              </a:rPr>
              <a:t>This was an energy revolution.</a:t>
            </a:r>
            <a:r>
              <a:rPr lang="en-none" sz="2100" b="1" i="0" u="none" strike="noStrike" kern="1200" dirty="0">
                <a:ln>
                  <a:noFill/>
                </a:ln>
                <a:solidFill>
                  <a:srgbClr val="004586"/>
                </a:solidFill>
                <a:latin typeface="Arimo" pitchFamily="18"/>
                <a:ea typeface="Arial Unicode MS" pitchFamily="2"/>
                <a:cs typeface="Arial Unicode MS" pitchFamily="2"/>
              </a:rPr>
              <a:t> From 1800 to 2016</a:t>
            </a:r>
            <a:r>
              <a:rPr lang="en-none" sz="2100" b="0" i="0" u="none" strike="noStrike" kern="1200" dirty="0">
                <a:ln>
                  <a:noFill/>
                </a:ln>
                <a:latin typeface="Arimo" pitchFamily="18"/>
                <a:ea typeface="Arial Unicode MS" pitchFamily="2"/>
                <a:cs typeface="Arial Unicode MS" pitchFamily="2"/>
              </a:rPr>
              <a:t>, globally fossil energy use increased over </a:t>
            </a:r>
            <a:r>
              <a:rPr lang="en-none" sz="2100" b="1" i="0" u="none" strike="noStrike" kern="1200" dirty="0">
                <a:ln>
                  <a:noFill/>
                </a:ln>
                <a:solidFill>
                  <a:srgbClr val="004586"/>
                </a:solidFill>
                <a:latin typeface="Arimo" pitchFamily="18"/>
                <a:ea typeface="Arial Unicode MS" pitchFamily="2"/>
                <a:cs typeface="Arial Unicode MS" pitchFamily="2"/>
              </a:rPr>
              <a:t>1300 fold</a:t>
            </a:r>
            <a:r>
              <a:rPr lang="en-none" sz="2100" b="0" i="0" u="none" strike="noStrike" kern="1200" dirty="0">
                <a:ln>
                  <a:noFill/>
                </a:ln>
                <a:latin typeface="Arimo" pitchFamily="18"/>
                <a:ea typeface="Arial Unicode MS" pitchFamily="2"/>
                <a:cs typeface="Arial Unicode MS" pitchFamily="2"/>
              </a:rPr>
              <a:t>. </a:t>
            </a:r>
            <a:endParaRPr lang="pt-PT" sz="2100" b="0" i="0" u="none" strike="noStrike" kern="1200" dirty="0">
              <a:ln>
                <a:noFill/>
              </a:ln>
              <a:latin typeface="Arimo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2100" b="0" i="0" u="none" strike="noStrike" kern="1200" dirty="0">
                <a:ln>
                  <a:noFill/>
                </a:ln>
                <a:latin typeface="Arimo" pitchFamily="18"/>
                <a:ea typeface="Arial Unicode MS" pitchFamily="2"/>
                <a:cs typeface="Arial Unicode MS" pitchFamily="2"/>
              </a:rPr>
              <a:t>By 1997 (when annual consumption was 40% less than in 2018) humanity was already burning fossil fuel </a:t>
            </a:r>
            <a:endParaRPr lang="pt-PT" sz="2100" b="0" i="0" u="none" strike="noStrike" kern="1200" dirty="0">
              <a:ln>
                <a:noFill/>
              </a:ln>
              <a:latin typeface="Arimo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2100" b="0" i="0" u="none" strike="noStrike" kern="1200" dirty="0">
                <a:ln>
                  <a:noFill/>
                </a:ln>
                <a:latin typeface="Arimo" pitchFamily="18"/>
                <a:ea typeface="Arial Unicode MS" pitchFamily="2"/>
                <a:cs typeface="Arial Unicode MS" pitchFamily="2"/>
              </a:rPr>
              <a:t>containing about </a:t>
            </a:r>
            <a:r>
              <a:rPr lang="en-none" sz="2100" b="1" i="0" u="none" strike="noStrike" kern="1200" dirty="0">
                <a:ln>
                  <a:noFill/>
                </a:ln>
                <a:solidFill>
                  <a:srgbClr val="004586"/>
                </a:solidFill>
                <a:latin typeface="Arimo" pitchFamily="18"/>
                <a:ea typeface="Arial Unicode MS" pitchFamily="2"/>
                <a:cs typeface="Arial Unicode MS" pitchFamily="2"/>
              </a:rPr>
              <a:t>422 times the net amount of carbon fixed by photosynthesis</a:t>
            </a:r>
            <a:r>
              <a:rPr lang="en-none" sz="2100" b="0" i="0" u="none" strike="noStrike" kern="1200" dirty="0">
                <a:ln>
                  <a:noFill/>
                </a:ln>
                <a:latin typeface="Arimo" pitchFamily="18"/>
                <a:ea typeface="Arial Unicode MS" pitchFamily="2"/>
                <a:cs typeface="Arial Unicode MS" pitchFamily="2"/>
              </a:rPr>
              <a:t> globally each year.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2100" b="0" i="0" u="none" strike="noStrike" kern="1200" dirty="0">
              <a:ln>
                <a:noFill/>
              </a:ln>
              <a:latin typeface="Arimo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2100" b="0" i="0" u="none" strike="noStrike" kern="1200" dirty="0">
                <a:ln>
                  <a:noFill/>
                </a:ln>
                <a:latin typeface="Arimo" pitchFamily="18"/>
                <a:ea typeface="Arial Unicode MS" pitchFamily="2"/>
                <a:cs typeface="Arial Unicode MS" pitchFamily="2"/>
              </a:rPr>
              <a:t>Meanwhile, between 1800 and the present, </a:t>
            </a:r>
            <a:r>
              <a:rPr lang="en-none" sz="2100" b="1" i="0" u="none" strike="noStrike" kern="1200" dirty="0">
                <a:ln>
                  <a:noFill/>
                </a:ln>
                <a:solidFill>
                  <a:srgbClr val="004586"/>
                </a:solidFill>
                <a:latin typeface="Arimo" pitchFamily="18"/>
                <a:ea typeface="Arial Unicode MS" pitchFamily="2"/>
                <a:cs typeface="Arial Unicode MS" pitchFamily="2"/>
              </a:rPr>
              <a:t>real</a:t>
            </a:r>
            <a:r>
              <a:rPr lang="en-none" sz="2100" b="0" i="0" u="none" strike="noStrike" kern="1200" dirty="0">
                <a:ln>
                  <a:noFill/>
                </a:ln>
                <a:latin typeface="Arimo" pitchFamily="18"/>
                <a:ea typeface="Arial Unicode MS" pitchFamily="2"/>
                <a:cs typeface="Arial Unicode MS" pitchFamily="2"/>
              </a:rPr>
              <a:t> </a:t>
            </a:r>
            <a:r>
              <a:rPr lang="en-none" sz="2100" b="1" i="0" u="none" strike="noStrike" kern="1200" dirty="0">
                <a:ln>
                  <a:noFill/>
                </a:ln>
                <a:solidFill>
                  <a:srgbClr val="004586"/>
                </a:solidFill>
                <a:latin typeface="Arimo" pitchFamily="18"/>
                <a:ea typeface="Arial Unicode MS" pitchFamily="2"/>
                <a:cs typeface="Arial Unicode MS" pitchFamily="2"/>
              </a:rPr>
              <a:t>average per capita GDP and incomes</a:t>
            </a:r>
            <a:r>
              <a:rPr lang="en-none" sz="2100" b="0" i="0" u="none" strike="noStrike" kern="1200" dirty="0">
                <a:ln>
                  <a:noFill/>
                </a:ln>
                <a:latin typeface="Arimo" pitchFamily="18"/>
                <a:ea typeface="Arial Unicode MS" pitchFamily="2"/>
                <a:cs typeface="Arial Unicode MS" pitchFamily="2"/>
              </a:rPr>
              <a:t> rose by a factor of </a:t>
            </a:r>
            <a:r>
              <a:rPr lang="en-none" sz="2100" b="1" i="0" u="none" strike="noStrike" kern="1200" dirty="0">
                <a:ln>
                  <a:noFill/>
                </a:ln>
                <a:solidFill>
                  <a:srgbClr val="004586"/>
                </a:solidFill>
                <a:latin typeface="Arimo" pitchFamily="18"/>
                <a:ea typeface="Arial Unicode MS" pitchFamily="2"/>
                <a:cs typeface="Arial Unicode MS" pitchFamily="2"/>
              </a:rPr>
              <a:t>13</a:t>
            </a:r>
            <a:r>
              <a:rPr lang="en-none" sz="2100" b="0" i="0" u="none" strike="noStrike" kern="1200" dirty="0">
                <a:ln>
                  <a:noFill/>
                </a:ln>
                <a:latin typeface="Arimo" pitchFamily="18"/>
                <a:ea typeface="Arial Unicode MS" pitchFamily="2"/>
                <a:cs typeface="Arial Unicode MS" pitchFamily="2"/>
              </a:rPr>
              <a:t> </a:t>
            </a:r>
            <a:endParaRPr lang="pt-PT" sz="2100" b="0" i="0" u="none" strike="noStrike" kern="1200" dirty="0">
              <a:ln>
                <a:noFill/>
              </a:ln>
              <a:latin typeface="Arimo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2100" b="0" i="0" u="none" strike="noStrike" kern="1200" dirty="0">
                <a:ln>
                  <a:noFill/>
                </a:ln>
                <a:latin typeface="Arimo" pitchFamily="18"/>
                <a:ea typeface="Arial Unicode MS" pitchFamily="2"/>
                <a:cs typeface="Arial Unicode MS" pitchFamily="2"/>
              </a:rPr>
              <a:t>(rising to 25-fold in the richest countries). Inevitably, material consumption and pollution rose, driving a </a:t>
            </a:r>
            <a:endParaRPr lang="pt-PT" sz="2100" b="0" i="0" u="none" strike="noStrike" kern="1200" dirty="0">
              <a:ln>
                <a:noFill/>
              </a:ln>
              <a:latin typeface="Arimo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2100" b="0" i="0" u="none" strike="noStrike" kern="1200" dirty="0">
                <a:ln>
                  <a:noFill/>
                </a:ln>
                <a:latin typeface="Arimo" pitchFamily="18"/>
                <a:ea typeface="Arial Unicode MS" pitchFamily="2"/>
                <a:cs typeface="Arial Unicode MS" pitchFamily="2"/>
              </a:rPr>
              <a:t>degradation of air, land and water. With exponential growth, </a:t>
            </a:r>
            <a:r>
              <a:rPr lang="en-none" sz="2100" b="1" i="0" u="none" strike="noStrike" kern="1200" dirty="0">
                <a:ln>
                  <a:noFill/>
                </a:ln>
                <a:solidFill>
                  <a:srgbClr val="004586"/>
                </a:solidFill>
                <a:latin typeface="Arimo" pitchFamily="18"/>
                <a:ea typeface="Arial Unicode MS" pitchFamily="2"/>
                <a:cs typeface="Arial Unicode MS" pitchFamily="2"/>
              </a:rPr>
              <a:t>half the fossil energy ever used</a:t>
            </a:r>
            <a:r>
              <a:rPr lang="en-none" sz="2100" b="0" i="0" u="none" strike="noStrike" kern="1200" dirty="0">
                <a:ln>
                  <a:noFill/>
                </a:ln>
                <a:latin typeface="Arimo" pitchFamily="18"/>
                <a:ea typeface="Arial Unicode MS" pitchFamily="2"/>
                <a:cs typeface="Arial Unicode MS" pitchFamily="2"/>
              </a:rPr>
              <a:t> </a:t>
            </a:r>
            <a:endParaRPr lang="pt-PT" sz="2100" b="0" i="0" u="none" strike="noStrike" kern="1200" dirty="0">
              <a:ln>
                <a:noFill/>
              </a:ln>
              <a:latin typeface="Arimo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2100" b="0" i="0" u="none" strike="noStrike" kern="1200" dirty="0">
                <a:ln>
                  <a:noFill/>
                </a:ln>
                <a:latin typeface="Arimo" pitchFamily="18"/>
                <a:ea typeface="Arial Unicode MS" pitchFamily="2"/>
                <a:cs typeface="Arial Unicode MS" pitchFamily="2"/>
              </a:rPr>
              <a:t>(and half of the fossil CO2 ever produced), </a:t>
            </a:r>
            <a:r>
              <a:rPr lang="en-none" sz="2100" b="1" i="0" u="none" strike="noStrike" kern="1200" dirty="0">
                <a:ln>
                  <a:noFill/>
                </a:ln>
                <a:solidFill>
                  <a:srgbClr val="004586"/>
                </a:solidFill>
                <a:latin typeface="Arimo" pitchFamily="18"/>
                <a:ea typeface="Arial Unicode MS" pitchFamily="2"/>
                <a:cs typeface="Arial Unicode MS" pitchFamily="2"/>
              </a:rPr>
              <a:t>has been burned or emitted in just the past 25-30 years</a:t>
            </a:r>
            <a:r>
              <a:rPr lang="en-none" sz="2100" b="0" i="0" u="none" strike="noStrike" kern="1200" dirty="0">
                <a:ln>
                  <a:noFill/>
                </a:ln>
                <a:latin typeface="Arimo" pitchFamily="18"/>
                <a:ea typeface="Arial Unicode MS" pitchFamily="2"/>
                <a:cs typeface="Arial Unicode MS" pitchFamily="2"/>
              </a:rPr>
              <a:t>.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2100" b="0" i="0" u="none" strike="noStrike" kern="1200" dirty="0">
              <a:ln>
                <a:noFill/>
              </a:ln>
              <a:latin typeface="Arimo" pitchFamily="18"/>
              <a:ea typeface="Arial Unicode MS" pitchFamily="2"/>
              <a:cs typeface="Arial Unicode M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2100" b="0" i="0" u="none" strike="noStrike" kern="1200" dirty="0">
                <a:ln>
                  <a:noFill/>
                </a:ln>
                <a:latin typeface="Arimo" pitchFamily="18"/>
                <a:ea typeface="Arial Unicode MS" pitchFamily="2"/>
                <a:cs typeface="Arial Unicode MS" pitchFamily="2"/>
              </a:rPr>
              <a:t>During the 20th Century our species became the major geological force changing the earth.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None/>
              <a:tabLst/>
            </a:pPr>
            <a:endParaRPr lang="en-none" sz="2100" b="0" i="0" u="none" strike="noStrike" kern="1200" dirty="0">
              <a:ln>
                <a:noFill/>
              </a:ln>
              <a:latin typeface="Arimo" pitchFamily="18"/>
              <a:ea typeface="Arial Unicode MS" pitchFamily="2"/>
              <a:cs typeface="Arial Unicode MS" pitchFamily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5A76F8-9CBE-4FC9-9313-0D1C9C3E5AD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" y="-72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4A809-208C-4EC2-87D5-5B5E05CB23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523880" y="1503719"/>
            <a:ext cx="9143640" cy="2519640"/>
          </a:xfrm>
        </p:spPr>
        <p:txBody>
          <a:bodyPr lIns="0" tIns="0" rIns="0" bIns="0" anchor="ctr"/>
          <a:lstStyle/>
          <a:p>
            <a:pPr lvl="0" algn="ctr"/>
            <a:r>
              <a:rPr lang="en-US" sz="4800">
                <a:solidFill>
                  <a:srgbClr val="004586"/>
                </a:solidFill>
                <a:latin typeface="Calibri" pitchFamily="18"/>
              </a:rPr>
              <a:t>Two major impacts:</a:t>
            </a:r>
            <a:br>
              <a:rPr lang="en-US" sz="4800">
                <a:solidFill>
                  <a:srgbClr val="004586"/>
                </a:solidFill>
                <a:latin typeface="Calibri" pitchFamily="18"/>
              </a:rPr>
            </a:br>
            <a:br>
              <a:rPr lang="en-US" sz="4800">
                <a:solidFill>
                  <a:srgbClr val="004586"/>
                </a:solidFill>
                <a:latin typeface="Calibri" pitchFamily="18"/>
              </a:rPr>
            </a:br>
            <a:r>
              <a:rPr lang="en-US" sz="4800">
                <a:solidFill>
                  <a:srgbClr val="004586"/>
                </a:solidFill>
                <a:latin typeface="Calibri" pitchFamily="18"/>
              </a:rPr>
              <a:t>scarcity of water</a:t>
            </a:r>
            <a:br>
              <a:rPr lang="en-US" sz="4800">
                <a:solidFill>
                  <a:srgbClr val="004586"/>
                </a:solidFill>
                <a:latin typeface="Calibri" pitchFamily="18"/>
              </a:rPr>
            </a:br>
            <a:r>
              <a:rPr lang="en-US" sz="4800">
                <a:solidFill>
                  <a:srgbClr val="004586"/>
                </a:solidFill>
                <a:latin typeface="Calibri" pitchFamily="18"/>
              </a:rPr>
              <a:t>and plenty of fires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1E15B-C87C-49BF-8E79-BB5165D9C92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77439" y="-365760"/>
            <a:ext cx="9875160" cy="2387160"/>
          </a:xfrm>
        </p:spPr>
        <p:txBody>
          <a:bodyPr lIns="0" tIns="0" rIns="0" bIns="0" anchor="ctr"/>
          <a:lstStyle/>
          <a:p>
            <a:pPr lvl="0"/>
            <a:r>
              <a:rPr lang="en-US" sz="3600">
                <a:latin typeface="Calibri" pitchFamily="18"/>
              </a:rPr>
              <a:t>Water: the strategic resource of the 21</a:t>
            </a:r>
            <a:r>
              <a:rPr lang="en-US" sz="3600" baseline="30000">
                <a:latin typeface="Calibri" pitchFamily="18"/>
              </a:rPr>
              <a:t>st</a:t>
            </a:r>
            <a:r>
              <a:rPr lang="en-US" sz="3600">
                <a:latin typeface="Calibri" pitchFamily="18"/>
              </a:rPr>
              <a:t> century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7A773C-0C9A-4ED2-83BE-AF580C51F7C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7200" y="1554479"/>
            <a:ext cx="11338560" cy="8732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1DF7BF-B25C-4BCD-B1DB-65243492542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20" y="-72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6EDCE-BFE0-4B8C-BF39-70E74CD123A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lIns="0" tIns="0" rIns="0" bIns="0" anchor="ctr"/>
          <a:lstStyle/>
          <a:p>
            <a:endParaRPr lang="en-US" sz="1800">
              <a:latin typeface="Calibri" pitchFamily="1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FB7F4-AD8A-4A32-97C6-152902BCB1E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0400" y="320400"/>
            <a:ext cx="10972440" cy="4525920"/>
          </a:xfrm>
        </p:spPr>
        <p:txBody>
          <a:bodyPr/>
          <a:lstStyle/>
          <a:p>
            <a:pPr lvl="0"/>
            <a:r>
              <a:rPr lang="en-US" sz="4000"/>
              <a:t>Water stress in 2040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E72E8E-1CBB-4BB1-9E24-553CBCE6BF6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97280" y="1280159"/>
            <a:ext cx="10241279" cy="521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C8C858-A606-445F-B95F-E06C6C26022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20" y="-72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5A8E7-E64A-4E1A-8B3A-9D12BBAEEE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lIns="0" tIns="0" rIns="0" bIns="0" anchor="ctr"/>
          <a:lstStyle/>
          <a:p>
            <a:endParaRPr lang="en-US" sz="1800">
              <a:latin typeface="Calibri" pitchFamily="1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51091-7442-4181-BDCC-8C39DF48375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0080" y="1188719"/>
            <a:ext cx="11064240" cy="5526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1F50E-4240-4EBA-A995-3A0ECD4DA1D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20" y="-720"/>
            <a:ext cx="209556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B26713-471E-4297-AB3D-CAAD9A78A83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3200760" y="320400"/>
            <a:ext cx="10972440" cy="4525920"/>
          </a:xfrm>
        </p:spPr>
        <p:txBody>
          <a:bodyPr/>
          <a:lstStyle/>
          <a:p>
            <a:pPr lvl="0"/>
            <a:r>
              <a:rPr lang="en-US" sz="4000"/>
              <a:t>Thirst for water, today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8F1E7-B2DF-495F-B04E-5493C84636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97680" y="-91440"/>
            <a:ext cx="10515240" cy="1325160"/>
          </a:xfrm>
        </p:spPr>
        <p:txBody>
          <a:bodyPr lIns="0" tIns="0" rIns="0" bIns="0" anchor="ctr"/>
          <a:lstStyle/>
          <a:p>
            <a:pPr lvl="0"/>
            <a:r>
              <a:rPr lang="en-US" b="1">
                <a:solidFill>
                  <a:srgbClr val="004586"/>
                </a:solidFill>
                <a:latin typeface="Calibri" pitchFamily="18"/>
              </a:rPr>
              <a:t>Fires in Portugal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AC992C-99C6-4A31-BB7F-B02610487B5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94760" y="1288080"/>
            <a:ext cx="10185480" cy="575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7EB1E8-F14A-4E3E-B3C5-BBF6A2D64B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2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49DAE-BCDF-4160-A598-A5D82891373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23320" y="182880"/>
            <a:ext cx="10515240" cy="1325160"/>
          </a:xfrm>
        </p:spPr>
        <p:txBody>
          <a:bodyPr lIns="0" tIns="0" rIns="0" bIns="0" anchor="ctr"/>
          <a:lstStyle/>
          <a:p>
            <a:pPr lvl="0" algn="ctr"/>
            <a:r>
              <a:rPr lang="en-US" sz="5400" b="1">
                <a:latin typeface="Calibri" pitchFamily="18"/>
              </a:rPr>
              <a:t>There is a problem:</a:t>
            </a:r>
            <a:br>
              <a:rPr lang="en-US" sz="3600">
                <a:latin typeface="Calibri" pitchFamily="18"/>
              </a:rPr>
            </a:br>
            <a:r>
              <a:rPr lang="en-US" sz="3600">
                <a:latin typeface="Calibri" pitchFamily="18"/>
              </a:rPr>
              <a:t>Australian fires, September 2019-February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701462-09C4-468A-B00D-840FD70E646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24640" y="1737359"/>
            <a:ext cx="9875520" cy="5132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4414A-3992-4D73-9410-38A5B5FFAE0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469240" y="-274320"/>
            <a:ext cx="9143640" cy="2387160"/>
          </a:xfrm>
        </p:spPr>
        <p:txBody>
          <a:bodyPr lIns="0" tIns="0" rIns="0" bIns="0" anchor="ctr"/>
          <a:lstStyle/>
          <a:p>
            <a:pPr lvl="0" algn="ctr"/>
            <a:r>
              <a:rPr lang="en-US" sz="4000" b="1">
                <a:latin typeface="Calibri" pitchFamily="18"/>
              </a:rPr>
              <a:t>The  Nordhaus-Weitzman debate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E591E-AF33-487C-A0DF-FC82BCF049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74320" y="1692000"/>
            <a:ext cx="6858000" cy="5213520"/>
          </a:xfrm>
        </p:spPr>
        <p:txBody>
          <a:bodyPr/>
          <a:lstStyle/>
          <a:p>
            <a:pPr lvl="0">
              <a:buSzPct val="45000"/>
              <a:buFont typeface="StarSymbol"/>
              <a:buChar char="●"/>
            </a:pPr>
            <a:r>
              <a:rPr lang="en-US"/>
              <a:t>Discussion on the “calamity theorem”, by Weitzman, on the catastrophic effects of global emissions</a:t>
            </a:r>
          </a:p>
          <a:p>
            <a:pPr lvl="0">
              <a:buSzPct val="45000"/>
              <a:buFont typeface="StarSymbol"/>
              <a:buChar char="●"/>
            </a:pPr>
            <a:endParaRPr lang="en-US" sz="2400"/>
          </a:p>
          <a:p>
            <a:pPr lvl="0">
              <a:buSzPct val="45000"/>
              <a:buFont typeface="StarSymbol"/>
              <a:buChar char="●"/>
            </a:pPr>
            <a:r>
              <a:rPr lang="en-US" sz="2400" i="1"/>
              <a:t>But how do you compute the future?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400"/>
              <a:t>If a trillion dollars damage is anticipated for 2100, at a discount rate of 4% you need 86 billion of investment today; if you consider 7%, only 4 billion are required (Weitzman argues for the first alternative, Nordhaus for the second)</a:t>
            </a:r>
          </a:p>
          <a:p>
            <a:pPr lvl="0">
              <a:buSzPct val="45000"/>
              <a:buFont typeface="StarSymbol"/>
              <a:buChar char="●"/>
            </a:pPr>
            <a:r>
              <a:rPr lang="en-US" sz="2400" b="1">
                <a:solidFill>
                  <a:srgbClr val="004586"/>
                </a:solidFill>
              </a:rPr>
              <a:t>Nordhaus</a:t>
            </a:r>
            <a:r>
              <a:rPr lang="en-US" sz="2400"/>
              <a:t>: with a moderate carbon tax, only more 3ºC of global warming with loss of 2% of welfare (or consumption)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4A8DC4-A3F5-4DA4-898E-DBC10975A51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720"/>
            <a:ext cx="209556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D96485-2D4E-49EB-8CC2-C29D60FDDC6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223760" y="1920239"/>
            <a:ext cx="2194560" cy="274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7563A1-8A20-4AB4-B1E7-45C02342B30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689400" y="1920239"/>
            <a:ext cx="2380680" cy="265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1F5D89-3588-4D4F-AA31-99CD9EB07C6A}"/>
              </a:ext>
            </a:extLst>
          </p:cNvPr>
          <p:cNvSpPr/>
          <p:nvPr/>
        </p:nvSpPr>
        <p:spPr>
          <a:xfrm>
            <a:off x="249480" y="914400"/>
            <a:ext cx="11832480" cy="5150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1D1D1"/>
              </a:gs>
              <a:gs pos="100000">
                <a:srgbClr val="C0C0C0"/>
              </a:gs>
            </a:gsLst>
            <a:lin ang="5400000"/>
          </a:gradFill>
          <a:ln w="6480">
            <a:solidFill>
              <a:srgbClr val="A5A5A5"/>
            </a:solidFill>
            <a:prstDash val="solid"/>
            <a:miter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Theoretical Lecture 10</a:t>
            </a:r>
            <a:r>
              <a:rPr lang="en-none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    </a:t>
            </a:r>
            <a:r>
              <a:rPr lang="en-none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 </a:t>
            </a:r>
            <a:r>
              <a:rPr lang="en-none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Climate change and economic effects</a:t>
            </a: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2000" b="1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18"/>
              <a:ea typeface="Arial Unicode MS" pitchFamily="2"/>
              <a:cs typeface="Arial Unicode MS" pitchFamily="2"/>
            </a:endParaRP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tabLst/>
            </a:pPr>
            <a:r>
              <a:rPr lang="en-none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The Stern Report;</a:t>
            </a: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tabLst/>
            </a:pPr>
            <a:r>
              <a:rPr lang="en-none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The Paris Agreement on climate change;</a:t>
            </a: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tabLst/>
            </a:pPr>
            <a:r>
              <a:rPr lang="en-none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Recent discussions.</a:t>
            </a: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tabLst/>
            </a:pPr>
            <a:r>
              <a:rPr lang="en-none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Portugal: the case of forest fires and systemic impacts.</a:t>
            </a: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tabLst/>
            </a:pPr>
            <a:endParaRPr lang="en-none" sz="2000" b="1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18"/>
              <a:ea typeface="Arial Unicode MS" pitchFamily="2"/>
              <a:cs typeface="Arial Unicode MS" pitchFamily="2"/>
            </a:endParaRP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Readings:</a:t>
            </a: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2000" b="1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18"/>
              <a:ea typeface="Arial Unicode MS" pitchFamily="2"/>
              <a:cs typeface="Arial Unicode MS" pitchFamily="2"/>
            </a:endParaRP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none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Louçã &amp; Mortágua (2021), Chapter 14</a:t>
            </a: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tabLst/>
            </a:pPr>
            <a:r>
              <a:rPr lang="en-none" sz="2000" b="1" i="1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Stern Report </a:t>
            </a:r>
            <a:r>
              <a:rPr lang="en-none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(summary available for students in Aquila, report available online)</a:t>
            </a: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tabLst/>
            </a:pPr>
            <a:r>
              <a:rPr lang="en-none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NASA site on climate change: </a:t>
            </a:r>
            <a:r>
              <a:rPr lang="en-none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  <a:hlinkClick r:id="rId3"/>
              </a:rPr>
              <a:t>https://climate.nasa.gov/</a:t>
            </a: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tabLst/>
            </a:pPr>
            <a:r>
              <a:rPr lang="en-none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Stern, N. (2016), </a:t>
            </a:r>
            <a:r>
              <a:rPr lang="en-none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“Economics: Current climate models are grossly misleading”, </a:t>
            </a:r>
            <a:r>
              <a:rPr lang="en-none" sz="2000" b="0" i="1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Nature</a:t>
            </a:r>
            <a:r>
              <a:rPr lang="en-none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, 24 February 2016, available in:</a:t>
            </a:r>
            <a:r>
              <a:rPr lang="en-none" sz="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  <a:hlinkClick r:id="rId4"/>
              </a:rPr>
              <a:t>http://www.nature.com/news/economics-current-climate-models-are-grossly-misleading-1.19416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B695EE7-15C4-4075-9134-892237E0327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4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/>
          <a:p>
            <a:pPr lvl="0"/>
            <a:fld id="{5A1710E0-37FC-45B3-A5E9-0A7868C8ABF1}" type="slidenum">
              <a:t>2</a:t>
            </a:fld>
            <a:endParaRPr lang="en-none">
              <a:solidFill>
                <a:srgbClr val="000000"/>
              </a:solidFill>
              <a:latin typeface="Calibri" pitchFamily="18"/>
              <a:cs typeface="Tahoma" pitchFamily="2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1485509-A001-42C0-91A6-A6199A98B9AE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2095199" cy="9140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2D47661E-39CC-4A7E-AA0D-6DEDB6F8D84D}"/>
              </a:ext>
            </a:extLst>
          </p:cNvPr>
          <p:cNvSpPr/>
          <p:nvPr/>
        </p:nvSpPr>
        <p:spPr>
          <a:xfrm>
            <a:off x="152280" y="152280"/>
            <a:ext cx="304560" cy="304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1800" b="0" i="0" u="none" strike="noStrike" kern="1200">
              <a:ln>
                <a:noFill/>
              </a:ln>
              <a:latin typeface="Arimo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6FFD1806-9D70-4188-B006-2DACFDF235FE}"/>
              </a:ext>
            </a:extLst>
          </p:cNvPr>
          <p:cNvSpPr/>
          <p:nvPr/>
        </p:nvSpPr>
        <p:spPr>
          <a:xfrm>
            <a:off x="152280" y="152280"/>
            <a:ext cx="304560" cy="304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1800" b="0" i="0" u="none" strike="noStrike" kern="1200">
              <a:ln>
                <a:noFill/>
              </a:ln>
              <a:latin typeface="Arimo" pitchFamily="18"/>
              <a:ea typeface="Arial Unicode MS" pitchFamily="2"/>
              <a:cs typeface="Arial Unicode MS" pitchFamily="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01642-8ACE-4E43-A40A-F98AB615DA1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63399" y="-182880"/>
            <a:ext cx="9143640" cy="2387160"/>
          </a:xfrm>
        </p:spPr>
        <p:txBody>
          <a:bodyPr lIns="0" tIns="0" rIns="0" bIns="0" anchor="ctr"/>
          <a:lstStyle/>
          <a:p>
            <a:pPr lvl="0" algn="ctr"/>
            <a:r>
              <a:rPr lang="en-US" sz="3600" b="1">
                <a:solidFill>
                  <a:srgbClr val="004586"/>
                </a:solidFill>
                <a:latin typeface="Calibri" pitchFamily="18"/>
              </a:rPr>
              <a:t>The mistakes of Nordhaus and other economists?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63CC77-C080-46F6-BF0B-25BD527EDEA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5760" y="1463039"/>
            <a:ext cx="11704320" cy="539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An agenda for climate change politics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80F9E-3585-4996-8569-FAF0ED4894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080" y="198720"/>
            <a:ext cx="10515240" cy="1325160"/>
          </a:xfrm>
        </p:spPr>
        <p:txBody>
          <a:bodyPr/>
          <a:lstStyle/>
          <a:p>
            <a:pPr lvl="0" algn="r"/>
            <a:r>
              <a:rPr lang="en-US" sz="4000"/>
              <a:t>An agenda for climate change politics: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AB8A07-275B-45F8-BBCB-BBA437696836}"/>
              </a:ext>
            </a:extLst>
          </p:cNvPr>
          <p:cNvSpPr/>
          <p:nvPr/>
        </p:nvSpPr>
        <p:spPr>
          <a:xfrm>
            <a:off x="838080" y="1690560"/>
            <a:ext cx="10953720" cy="46587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none" sz="3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Change of transport systems, namely urban transportation and long distance (railroads)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none" sz="3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Transformation of industrial production, with low emissions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none" sz="3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Creation of new activities (recycling)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none" sz="3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Transformation of agriculture, reduction of cattle and growth of forests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none" sz="3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Changes in food habits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none" sz="3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Changes in international trade, protection of local production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none" sz="3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New professions, new training and education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●"/>
              <a:tabLst/>
            </a:pPr>
            <a:r>
              <a:rPr lang="en-none" sz="3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Incentives to innovate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0D583-D893-47A9-8F1E-5F06FC25B73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FADCDD-BA85-4F42-AD46-8231D6C92D34}"/>
              </a:ext>
            </a:extLst>
          </p:cNvPr>
          <p:cNvSpPr/>
          <p:nvPr/>
        </p:nvSpPr>
        <p:spPr>
          <a:xfrm>
            <a:off x="249480" y="914400"/>
            <a:ext cx="11832480" cy="5150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D1D1D1"/>
              </a:gs>
              <a:gs pos="100000">
                <a:srgbClr val="C0C0C0"/>
              </a:gs>
            </a:gsLst>
            <a:lin ang="5400000"/>
          </a:gradFill>
          <a:ln w="6480">
            <a:solidFill>
              <a:srgbClr val="A5A5A5"/>
            </a:solidFill>
            <a:prstDash val="solid"/>
            <a:miter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en-none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Theoretical Lecture 10</a:t>
            </a:r>
            <a:r>
              <a:rPr lang="en-none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    </a:t>
            </a:r>
            <a:r>
              <a:rPr lang="en-none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 </a:t>
            </a:r>
            <a:r>
              <a:rPr lang="en-none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Climate change and economic effects</a:t>
            </a: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en-none" sz="2000" b="1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18"/>
              <a:ea typeface="Arial Unicode MS" pitchFamily="2"/>
              <a:cs typeface="Arial Unicode MS" pitchFamily="2"/>
            </a:endParaRP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tabLst/>
              <a:defRPr sz="1800"/>
            </a:pPr>
            <a:r>
              <a:rPr lang="en-none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The Stern Report;</a:t>
            </a: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tabLst/>
              <a:defRPr sz="1800"/>
            </a:pPr>
            <a:r>
              <a:rPr lang="en-none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The Paris Agreement on climate change;</a:t>
            </a: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tabLst/>
              <a:defRPr sz="1800"/>
            </a:pPr>
            <a:r>
              <a:rPr lang="en-none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Recent discussions.</a:t>
            </a: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tabLst/>
              <a:defRPr sz="1800"/>
            </a:pPr>
            <a:r>
              <a:rPr lang="en-none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Portugal: the case of forest fires and systemic impacts.</a:t>
            </a: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tabLst/>
              <a:defRPr sz="1800"/>
            </a:pPr>
            <a:endParaRPr lang="en-none" sz="2000" b="1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18"/>
              <a:ea typeface="Arial Unicode MS" pitchFamily="2"/>
              <a:cs typeface="Arial Unicode MS" pitchFamily="2"/>
            </a:endParaRP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r>
              <a:rPr lang="en-none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Readings:</a:t>
            </a: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/>
            </a:pPr>
            <a:endParaRPr lang="en-none" sz="2000" b="1" i="0" u="none" strike="noStrike" kern="1200" spc="0">
              <a:ln>
                <a:noFill/>
              </a:ln>
              <a:solidFill>
                <a:srgbClr val="000000"/>
              </a:solidFill>
              <a:latin typeface="Calibri" pitchFamily="18"/>
              <a:ea typeface="Arial Unicode MS" pitchFamily="2"/>
              <a:cs typeface="Arial Unicode MS" pitchFamily="2"/>
            </a:endParaRP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tabLst/>
              <a:defRPr sz="1800"/>
            </a:pPr>
            <a:r>
              <a:rPr lang="en-none" sz="2000" b="1" i="1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Stern Report </a:t>
            </a:r>
            <a:r>
              <a:rPr lang="en-none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(summary available for students in Aquila, report available online)</a:t>
            </a: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tabLst/>
              <a:defRPr sz="1800"/>
            </a:pPr>
            <a:r>
              <a:rPr lang="en-none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NASA site on climate change: </a:t>
            </a:r>
            <a:r>
              <a:rPr lang="en-none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  <a:hlinkClick r:id="rId3"/>
              </a:rPr>
              <a:t>https://climate.nasa.gov/</a:t>
            </a: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tabLst/>
              <a:defRPr sz="1800"/>
            </a:pPr>
            <a:r>
              <a:rPr lang="en-none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Stern, N. (2016), </a:t>
            </a:r>
            <a:r>
              <a:rPr lang="en-none" sz="2000" b="1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“Economics: Current climate models are grossly misleading”, </a:t>
            </a:r>
            <a:r>
              <a:rPr lang="en-none" sz="2000" b="0" i="1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Nature</a:t>
            </a:r>
            <a:r>
              <a:rPr lang="en-none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, 24 February 2016, available in:</a:t>
            </a:r>
            <a:r>
              <a:rPr lang="en-none" sz="16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  <a:hlinkClick r:id="rId4"/>
              </a:rPr>
              <a:t>http://www.nature.com/news/economics-current-climate-models-are-grossly-misleading-1.19416</a:t>
            </a:r>
          </a:p>
          <a:p>
            <a:pPr marL="0" marR="0" lvl="0" indent="0" algn="l" rtl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45000"/>
              <a:buFont typeface="Arial" pitchFamily="32"/>
              <a:buChar char="•"/>
              <a:tabLst/>
              <a:defRPr sz="1800"/>
            </a:pPr>
            <a:r>
              <a:rPr lang="en-none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Core Project, ch 1 (Aquila)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C5CAFBB-BAFF-411C-AC99-489B7057E41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610480" y="6356520"/>
            <a:ext cx="27428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/>
          <a:p>
            <a:pPr lvl="0"/>
            <a:fld id="{C4165949-8518-40AB-B504-020C92FFCE7D}" type="slidenum">
              <a:t>3</a:t>
            </a:fld>
            <a:endParaRPr lang="en-none">
              <a:solidFill>
                <a:srgbClr val="000000"/>
              </a:solidFill>
              <a:latin typeface="Calibri" pitchFamily="18"/>
              <a:cs typeface="Tahoma" pitchFamily="2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7294B90-9A1F-4A12-9AE0-C8BCB02D54F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2095199" cy="9140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23E4CC2E-01D4-40DA-9098-BCAEDDC7FDFA}"/>
              </a:ext>
            </a:extLst>
          </p:cNvPr>
          <p:cNvSpPr/>
          <p:nvPr/>
        </p:nvSpPr>
        <p:spPr>
          <a:xfrm>
            <a:off x="152280" y="152280"/>
            <a:ext cx="304560" cy="304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1800" b="0" i="0" u="none" strike="noStrike" kern="1200">
              <a:ln>
                <a:noFill/>
              </a:ln>
              <a:latin typeface="Arimo" pitchFamily="18"/>
              <a:ea typeface="Arial Unicode MS" pitchFamily="2"/>
              <a:cs typeface="Arial Unicode MS" pitchFamily="2"/>
            </a:endParaRP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BBE507BD-722E-4033-8894-D9BACCD8288C}"/>
              </a:ext>
            </a:extLst>
          </p:cNvPr>
          <p:cNvSpPr/>
          <p:nvPr/>
        </p:nvSpPr>
        <p:spPr>
          <a:xfrm>
            <a:off x="152280" y="152280"/>
            <a:ext cx="304560" cy="304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1800" b="0" i="0" u="none" strike="noStrike" kern="1200">
              <a:ln>
                <a:noFill/>
              </a:ln>
              <a:latin typeface="Arimo" pitchFamily="18"/>
              <a:ea typeface="Arial Unicode MS" pitchFamily="2"/>
              <a:cs typeface="Arial Unicode MS" pitchFamily="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Long run causes and effects &#10;&#10;= &#10;&#10;difficult systemic sol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580BC-0F0D-4C5F-AA9B-54703F51802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22960" y="1737359"/>
            <a:ext cx="10515240" cy="1325160"/>
          </a:xfrm>
        </p:spPr>
        <p:txBody>
          <a:bodyPr/>
          <a:lstStyle/>
          <a:p>
            <a:pPr lvl="0" algn="ctr"/>
            <a:r>
              <a:rPr lang="en-US" sz="6000"/>
              <a:t>Long run causes and effects </a:t>
            </a:r>
            <a:br>
              <a:rPr lang="en-US" sz="6000"/>
            </a:br>
            <a:r>
              <a:rPr lang="en-US" sz="6000"/>
              <a:t>= </a:t>
            </a:r>
            <a:br>
              <a:rPr lang="en-US" sz="6000" b="1">
                <a:solidFill>
                  <a:srgbClr val="004586"/>
                </a:solidFill>
              </a:rPr>
            </a:br>
            <a:r>
              <a:rPr lang="en-US" sz="6000" b="1">
                <a:solidFill>
                  <a:srgbClr val="004586"/>
                </a:solidFill>
              </a:rPr>
              <a:t>difficult systemic solutions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6543D6-D688-4313-87F8-31035678AFE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Global war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42493-C4A5-4B90-8E2A-6C7844963D5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1080" y="0"/>
            <a:ext cx="8229240" cy="1142640"/>
          </a:xfrm>
        </p:spPr>
        <p:txBody>
          <a:bodyPr/>
          <a:lstStyle/>
          <a:p>
            <a:pPr lvl="0" algn="r"/>
            <a:r>
              <a:rPr lang="en-US" b="1"/>
              <a:t>Global warming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34AFDE1-1A8C-410E-8FFF-CBC42690E0BC}"/>
              </a:ext>
            </a:extLst>
          </p:cNvPr>
          <p:cNvSpPr/>
          <p:nvPr/>
        </p:nvSpPr>
        <p:spPr>
          <a:xfrm>
            <a:off x="4383720" y="3244320"/>
            <a:ext cx="3423959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t" anchorCtr="0" compatLnSpc="0">
            <a:sp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none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 pitchFamily="18"/>
                <a:ea typeface="Arial Unicode MS" pitchFamily="2"/>
                <a:cs typeface="Arial Unicode MS" pitchFamily="2"/>
              </a:rPr>
              <a:t>Economias_Graficos_Page_038.jpg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A52FECFA-439A-4C6C-B05C-FDB49F097CF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-5287" t="-3473"/>
          <a:stretch>
            <a:fillRect/>
          </a:stretch>
        </p:blipFill>
        <p:spPr>
          <a:xfrm>
            <a:off x="-973800" y="762120"/>
            <a:ext cx="13442399" cy="6095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503C97-1694-4530-81FF-09E3B48092E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F5D0D-89AB-45C4-A628-D82E0B76901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080" y="182880"/>
            <a:ext cx="10515240" cy="1325160"/>
          </a:xfrm>
        </p:spPr>
        <p:txBody>
          <a:bodyPr lIns="0" tIns="0" rIns="0" bIns="0" anchor="ctr"/>
          <a:lstStyle/>
          <a:p>
            <a:pPr lvl="0" algn="r"/>
            <a:r>
              <a:rPr lang="en-US" sz="3200">
                <a:solidFill>
                  <a:srgbClr val="004586"/>
                </a:solidFill>
                <a:latin typeface="Calibri" pitchFamily="18"/>
              </a:rPr>
              <a:t>A long history and a recent disaster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8C61C8-B33B-45D5-A3A9-485C2F9E91D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8360" y="1188719"/>
            <a:ext cx="11234520" cy="57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28360F-423E-45DE-8917-57EBC842922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08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3B1B8-A9FC-4622-BF91-D236DF2F7F1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/>
            <a:endParaRPr lang="en-US" sz="1800">
              <a:latin typeface="Calibri" pitchFamily="1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6088E-8BE1-49CD-A2F3-88357013F0D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5B7C7A-A247-4C75-99B3-AF02BF4F5FB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4320" y="1280159"/>
            <a:ext cx="11561760" cy="53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E205D2-1C34-4A6E-B7A4-DF9E4EFD33F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40C3E8-5904-4915-A0CE-EB22086ED4F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86000" y="411840"/>
            <a:ext cx="9509760" cy="1142640"/>
          </a:xfrm>
        </p:spPr>
        <p:txBody>
          <a:bodyPr/>
          <a:lstStyle/>
          <a:p>
            <a:pPr lvl="0" algn="r"/>
            <a:r>
              <a:rPr lang="en-US" sz="4000" b="1">
                <a:solidFill>
                  <a:srgbClr val="004586"/>
                </a:solidFill>
              </a:rPr>
              <a:t>Just the North for a thousand years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2FEC8-A8AD-43C5-8F97-CA8DEF54A53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/>
        <p:txBody>
          <a:bodyPr lIns="0" tIns="0" rIns="0" bIns="0" anchor="ctr"/>
          <a:lstStyle/>
          <a:p>
            <a:endParaRPr lang="en-US" sz="1800">
              <a:latin typeface="Calibri" pitchFamily="1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CBAEF-A0BF-4E9D-872E-DC29375DCB6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46480" y="365760"/>
            <a:ext cx="10972440" cy="4525920"/>
          </a:xfrm>
        </p:spPr>
        <p:txBody>
          <a:bodyPr/>
          <a:lstStyle/>
          <a:p>
            <a:pPr lvl="0" algn="ctr"/>
            <a:r>
              <a:rPr lang="en-US" sz="3600">
                <a:solidFill>
                  <a:srgbClr val="0066CC"/>
                </a:solidFill>
              </a:rPr>
              <a:t>After the industrial revolution:</a:t>
            </a:r>
          </a:p>
          <a:p>
            <a:pPr lvl="0" algn="ctr"/>
            <a:r>
              <a:rPr lang="en-US" sz="3600">
                <a:solidFill>
                  <a:srgbClr val="0066CC"/>
                </a:solidFill>
              </a:rPr>
              <a:t>Concentration of CO</a:t>
            </a:r>
            <a:r>
              <a:rPr lang="en-US" sz="3600" baseline="-25000">
                <a:solidFill>
                  <a:srgbClr val="0066CC"/>
                </a:solidFill>
              </a:rPr>
              <a:t>2</a:t>
            </a:r>
            <a:r>
              <a:rPr lang="en-US" sz="3600">
                <a:solidFill>
                  <a:srgbClr val="0066CC"/>
                </a:solidFill>
              </a:rPr>
              <a:t>  in the atmosphere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60906F-62D9-49FC-B888-2BCFA81716B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7200" y="1554479"/>
            <a:ext cx="11247119" cy="5120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29429-76B3-4BD0-82B3-97941509F23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2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4FF5-B7BD-47AD-BCCD-C46B1FD6FC3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86360" y="-457200"/>
            <a:ext cx="9143640" cy="2387160"/>
          </a:xfrm>
        </p:spPr>
        <p:txBody>
          <a:bodyPr lIns="0" tIns="0" rIns="0" bIns="0" anchor="ctr"/>
          <a:lstStyle/>
          <a:p>
            <a:pPr lvl="0"/>
            <a:r>
              <a:rPr lang="en-US" sz="4000">
                <a:solidFill>
                  <a:srgbClr val="004586"/>
                </a:solidFill>
                <a:latin typeface="Calibri" pitchFamily="18"/>
              </a:rPr>
              <a:t>Is there and excess production of CO</a:t>
            </a:r>
            <a:r>
              <a:rPr lang="en-US" sz="4000" baseline="-25000">
                <a:solidFill>
                  <a:srgbClr val="004586"/>
                </a:solidFill>
                <a:latin typeface="Calibri" pitchFamily="18"/>
              </a:rPr>
              <a:t>2</a:t>
            </a:r>
            <a:r>
              <a:rPr lang="en-US" sz="4000">
                <a:solidFill>
                  <a:srgbClr val="004586"/>
                </a:solidFill>
                <a:latin typeface="Calibri" pitchFamily="18"/>
              </a:rPr>
              <a:t>? Who is endangering the planet?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3EE099-278C-4A6E-80FE-04BB5DDFE01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" y="-360"/>
            <a:ext cx="209556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FBC02A-B8B2-4089-AAE1-3DF86498F837}"/>
              </a:ext>
            </a:extLst>
          </p:cNvPr>
          <p:cNvSpPr txBox="1"/>
          <p:nvPr/>
        </p:nvSpPr>
        <p:spPr>
          <a:xfrm>
            <a:off x="38880" y="0"/>
            <a:ext cx="12122640" cy="126792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none" sz="1800" b="0" i="0" u="none" strike="noStrike" kern="1200">
              <a:ln>
                <a:noFill/>
              </a:ln>
              <a:latin typeface="Arimo" pitchFamily="18"/>
              <a:ea typeface="Arial Unicode MS" pitchFamily="2"/>
              <a:cs typeface="Arial Unicode MS" pitchFamily="2"/>
            </a:endParaRPr>
          </a:p>
        </p:txBody>
      </p:sp>
      <p:pic>
        <p:nvPicPr>
          <p:cNvPr id="5" name="Content Placeholder 2">
            <a:extLst>
              <a:ext uri="{FF2B5EF4-FFF2-40B4-BE49-F238E27FC236}">
                <a16:creationId xmlns:a16="http://schemas.microsoft.com/office/drawing/2014/main" id="{70224DB7-0D7B-40E7-842C-194B9CF209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3520" y="1470600"/>
            <a:ext cx="11313360" cy="502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yout2 obj Title and 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9982</TotalTime>
  <Words>779</Words>
  <Application>Microsoft Office PowerPoint</Application>
  <PresentationFormat>Widescreen</PresentationFormat>
  <Paragraphs>100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Arimo</vt:lpstr>
      <vt:lpstr>Calibri</vt:lpstr>
      <vt:lpstr>Calibri Light</vt:lpstr>
      <vt:lpstr>StarSymbol</vt:lpstr>
      <vt:lpstr>Tinos</vt:lpstr>
      <vt:lpstr>Default</vt:lpstr>
      <vt:lpstr>Default 1</vt:lpstr>
      <vt:lpstr>Default 2</vt:lpstr>
      <vt:lpstr>Layout2 obj Title and Content</vt:lpstr>
      <vt:lpstr>PowerPoint Presentation</vt:lpstr>
      <vt:lpstr>PowerPoint Presentation</vt:lpstr>
      <vt:lpstr>PowerPoint Presentation</vt:lpstr>
      <vt:lpstr>Long run causes and effects  =  difficult systemic solutions</vt:lpstr>
      <vt:lpstr>Global warming</vt:lpstr>
      <vt:lpstr>A long history and a recent disaster</vt:lpstr>
      <vt:lpstr>PowerPoint Presentation</vt:lpstr>
      <vt:lpstr>PowerPoint Presentation</vt:lpstr>
      <vt:lpstr>Is there and excess production of CO2? Who is endangering the planet?</vt:lpstr>
      <vt:lpstr>PowerPoint Presentation</vt:lpstr>
      <vt:lpstr>Not enough  Check this tweet (UN data, december 2019, on the adaptation required to match the limits to emissions as declared by the Paris Agreement): https://twitter.com/GretaThunberg/status/1220355420600008704</vt:lpstr>
      <vt:lpstr>PowerPoint Presentation</vt:lpstr>
      <vt:lpstr>Two major impacts:  scarcity of water and plenty of fires</vt:lpstr>
      <vt:lpstr>Water: the strategic resource of the 21st century</vt:lpstr>
      <vt:lpstr>PowerPoint Presentation</vt:lpstr>
      <vt:lpstr>PowerPoint Presentation</vt:lpstr>
      <vt:lpstr>Fires in Portugal</vt:lpstr>
      <vt:lpstr>There is a problem: Australian fires, September 2019-February 2020</vt:lpstr>
      <vt:lpstr>The  Nordhaus-Weitzman debate</vt:lpstr>
      <vt:lpstr>The mistakes of Nordhaus and other economists?</vt:lpstr>
      <vt:lpstr>An agenda for climate change politics: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Carlos Castel-Branco</cp:lastModifiedBy>
  <cp:revision>47</cp:revision>
  <dcterms:modified xsi:type="dcterms:W3CDTF">2022-04-12T11:33:38Z</dcterms:modified>
</cp:coreProperties>
</file>